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40" r:id="rId3"/>
    <p:sldMasterId id="2147483852" r:id="rId4"/>
    <p:sldMasterId id="2147483864" r:id="rId5"/>
    <p:sldMasterId id="2147483876" r:id="rId6"/>
    <p:sldMasterId id="2147483948" r:id="rId7"/>
    <p:sldMasterId id="2147483960" r:id="rId8"/>
  </p:sldMasterIdLst>
  <p:notesMasterIdLst>
    <p:notesMasterId r:id="rId59"/>
  </p:notesMasterIdLst>
  <p:handoutMasterIdLst>
    <p:handoutMasterId r:id="rId60"/>
  </p:handoutMasterIdLst>
  <p:sldIdLst>
    <p:sldId id="349" r:id="rId9"/>
    <p:sldId id="266" r:id="rId10"/>
    <p:sldId id="257" r:id="rId11"/>
    <p:sldId id="331" r:id="rId12"/>
    <p:sldId id="258" r:id="rId13"/>
    <p:sldId id="259" r:id="rId14"/>
    <p:sldId id="436" r:id="rId15"/>
    <p:sldId id="437" r:id="rId16"/>
    <p:sldId id="438" r:id="rId17"/>
    <p:sldId id="350" r:id="rId18"/>
    <p:sldId id="326" r:id="rId19"/>
    <p:sldId id="337" r:id="rId20"/>
    <p:sldId id="395" r:id="rId21"/>
    <p:sldId id="445" r:id="rId22"/>
    <p:sldId id="352" r:id="rId23"/>
    <p:sldId id="446" r:id="rId24"/>
    <p:sldId id="360" r:id="rId25"/>
    <p:sldId id="384" r:id="rId26"/>
    <p:sldId id="447" r:id="rId27"/>
    <p:sldId id="440" r:id="rId28"/>
    <p:sldId id="441" r:id="rId29"/>
    <p:sldId id="442" r:id="rId30"/>
    <p:sldId id="443" r:id="rId31"/>
    <p:sldId id="342" r:id="rId32"/>
    <p:sldId id="444" r:id="rId33"/>
    <p:sldId id="264" r:id="rId34"/>
    <p:sldId id="276" r:id="rId35"/>
    <p:sldId id="454" r:id="rId36"/>
    <p:sldId id="302" r:id="rId37"/>
    <p:sldId id="278" r:id="rId38"/>
    <p:sldId id="363" r:id="rId39"/>
    <p:sldId id="365" r:id="rId40"/>
    <p:sldId id="364" r:id="rId41"/>
    <p:sldId id="279" r:id="rId42"/>
    <p:sldId id="452" r:id="rId43"/>
    <p:sldId id="344" r:id="rId44"/>
    <p:sldId id="333" r:id="rId45"/>
    <p:sldId id="448" r:id="rId46"/>
    <p:sldId id="449" r:id="rId47"/>
    <p:sldId id="450" r:id="rId48"/>
    <p:sldId id="310" r:id="rId49"/>
    <p:sldId id="319" r:id="rId50"/>
    <p:sldId id="311" r:id="rId51"/>
    <p:sldId id="293" r:id="rId52"/>
    <p:sldId id="345" r:id="rId53"/>
    <p:sldId id="318" r:id="rId54"/>
    <p:sldId id="348" r:id="rId55"/>
    <p:sldId id="347" r:id="rId56"/>
    <p:sldId id="325" r:id="rId57"/>
    <p:sldId id="330" r:id="rId5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E7F4E4"/>
    <a:srgbClr val="FFE678"/>
    <a:srgbClr val="EF4122"/>
    <a:srgbClr val="34789E"/>
    <a:srgbClr val="21519F"/>
    <a:srgbClr val="00DE64"/>
    <a:srgbClr val="FFDF67"/>
    <a:srgbClr val="43667D"/>
    <a:srgbClr val="56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2579" autoAdjust="0"/>
  </p:normalViewPr>
  <p:slideViewPr>
    <p:cSldViewPr>
      <p:cViewPr varScale="1">
        <p:scale>
          <a:sx n="67" d="100"/>
          <a:sy n="67" d="100"/>
        </p:scale>
        <p:origin x="10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3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handoutMaster" Target="handoutMasters/handoutMaster1.xml"/><Relationship Id="rId65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3A21F-B763-42AA-A685-250D48FBC83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E5A5-8748-4351-91B7-FFCBEEA62B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30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1241B-6F49-42B9-9969-9E761B129E59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426"/>
            <a:ext cx="5485158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E580B-71EE-4F89-8C1D-6584E84C76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8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87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66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96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04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74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96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69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2906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66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6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27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28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49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60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4822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3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audience to pull out the creating a work search handout. Use handout to explain.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3251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audience to pull out the creating a work search handout. Use handout to explain.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8778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04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2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1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6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E580B-71EE-4F89-8C1D-6584E84C768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5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1F3D-AD6C-435F-A142-015CA8C39B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87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65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506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E580B-71EE-4F89-8C1D-6584E84C76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6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5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9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0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8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67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3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6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69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4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11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65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33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8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11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30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81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9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14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9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02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04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3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24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04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7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5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94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68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37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81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7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39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6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5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09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37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28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05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9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71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47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49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422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9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87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96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18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13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02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8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88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13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86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00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36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743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19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03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4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7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38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8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656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40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49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77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57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2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45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526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8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88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551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7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22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26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27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8775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999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113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9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56D4-BB08-493A-8F2A-2E06DE1A66C1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A234-ED61-4694-B181-58269818B6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2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4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0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90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06EB-06C9-4E49-9A48-8288912EF5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4/7/2020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19A86-04BF-4D98-8D3B-A9D52E567F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20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18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2965C-0AD5-47AC-9D5D-6EC505F9D39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4DE7-5C98-4D66-8470-C6286D895E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21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3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06EB-06C9-4E49-9A48-8288912EF518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19A86-04BF-4D98-8D3B-A9D52E567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ntbrite.com/e/free-webinar-opportunity-in-the-midst-of-chaos-tickets-10164541216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pihera@worknetdupage.org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5657671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For Navigating Your </a:t>
            </a:r>
          </a:p>
          <a:p>
            <a:pPr lvl="0"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Job Transition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2183" y="194608"/>
            <a:ext cx="3598817" cy="2645228"/>
          </a:xfrm>
        </p:spPr>
        <p:txBody>
          <a:bodyPr>
            <a:noAutofit/>
          </a:bodyPr>
          <a:lstStyle/>
          <a:p>
            <a:r>
              <a:rPr lang="en-US" sz="9000" b="1" dirty="0">
                <a:solidFill>
                  <a:schemeClr val="accent4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Next </a:t>
            </a:r>
            <a:br>
              <a:rPr lang="en-US" sz="9000" b="1" dirty="0">
                <a:solidFill>
                  <a:schemeClr val="accent4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</a:br>
            <a:r>
              <a:rPr lang="en-US" sz="9000" b="1" dirty="0">
                <a:solidFill>
                  <a:schemeClr val="accent4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Steps</a:t>
            </a:r>
            <a:endParaRPr lang="en-US" sz="9000" dirty="0">
              <a:solidFill>
                <a:schemeClr val="accent4">
                  <a:lumMod val="5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2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TEhQUERQVFhUWFxoVFBgXFxQXFhgYFxgXGhgYFxgcHCggGBolHBYVITEhJSkrMS4wFx8zODMsNygtLi4BCgoKDg0OGxAQGiwkHyQtLCwsLCwsLCwvLCwsLCwsLCwsLC0sLCwsLCwsLCwsLCwsLCwsLCwsLCwsLCwsLCwsLP/AABEIAPgAywMBIgACEQEDEQH/xAAcAAABBAMBAAAAAAAAAAAAAAAAAwQFBgECBwj/xABFEAABAwEFBAYGCQMDAgcAAAABAAIRAwQSITFBBVFhcQYTIoGRoQcyscHR8BQjQlJicoKS4RUzokOywlPxFhclNFRj0v/EABgBAQADAQAAAAAAAAAAAAAAAAABAgME/8QAKhEBAQACAgIBAgQHAQAAAAAAAAECEQMxEiFBE1FxkaHwIjJhgbHR4QT/2gAMAwEAAhEDEQA/AO4oQhAIQhAIQhAIQhAIQhAJptTaVKz03VazwxjQSSTu0A1O4DNMul+1/oljr1xF5jD1c5Go7ssB/UWrzlbrXUrPv1nPq1Jm/UJMHeJyHBsDkot0tjjtL9Juk9e3VHOqucKZJuUQfq2t0DmjB7t7jOMxAwW3RLpZW2fVa5rnPs5IFWiSS27q6mDgx4zwicjoRBgIcJCptrqa09NbK2vQtLA+z1WVW72OBjmMweBT5eTaL30nh7C6m8HsvYSCOThiOS9K9B9rutdhs9d5Be5kVCMAXsJY8xp2mnBXl2yyx0nUIQpVCEIQCEIQCEIQCEIQCxKQDTpPj8/Plq5hzjfu4fAoHMrKbhh4+XzqgsO72cfigcISVJpnHclUAhaVqrWNLnkNa0FziTAAAkknQALiHTX0sVaznUrCTSpZdZlVfxBP9tvLtcW5KLdJk265trpLZbJ/7mvTpk4hpMvPJglx7gqftD0xWJn9unXq8braY/zcHf4rhFSq5xLnEknFxJJJO8k4k81rTiROU48tVXyX8Iv/AE89IrrfTp0mUuqpNffdLi4vIENBhkACSczjG7GmfTOI/a5Lsr0jDSG553YEE88Dx+Sn11LUA7+xEjGA3HsnLFQtPTT6XxH7XfFZ+l8v8h/xSz7RTdDRAAM4tgYBxw74596T+kU+yCJAmSGx2sCCBoDBEJpJOragcMPEe+F030O9MaNnZVs1qqtpMvCpRc8w2X4VGXshiA7E433blzf6RTux2ZGtzAnDEDTAQm1scwkdWIwxwjz1KT0izb1lZbUyo29Te17TkWuDh4hLLyNYbbVouv0aj6bt7HOae8gglX7o76XrXRIbag20M1ODKo5OAuu5Ed6t5KXB3tCg+i3SyzW9l6zvlwEvpu7NRk/ebqPxCQd6nFZQLAKxUBjBIFpHzrH/AGQOVgFIlp3HxC0DCND5cM/PwQOQUSkbh3Hy81swYYj2fFAqhCEAhCEAhCEFY9JlnqVNl2ttIEu6uSBiS1pBeANZaHCF5lBXsFci6eeiYvc6vs66CZc+zkhrScyaTjg0n7roHEZKti+N044hL2+xVKDzTr030nj7NRpaeYn1hxEhTuzehFqrUetaGNBEsDiQ5w8MFS2TtrJvo96DdBnW4GpUeadEG6CALziM4JwAG/FX+j6M7CxsupvedfrHn2EBFm6Nf+n2az9fVpOi8TTe1gc9wvG+SDLRJwCjNnvttlfUbZrQ23MpENq0nF9OoJP+m6qIcB95ri38KytuXVX9RJN6CWE5WYHlUf5gvBBQ70fbP+1RLdwbVql3gHFS+zNriowOrUXsMkXXjEYnCRgVH7Q2/amVCyy2MVQ6Lr+tY1onAtLTBkEE56rPd+61k+yItvousrh9Ua9M6S5jm+Dhe81Uds+ju00ZNNzazRmB2H/tJg+KuLK20LXUq0hbrOypS/u0bN2qjBMGSYMg4G64wcFK7L2FUpsqF1qqVmvbgKmJa4ZlrswCPsncFfyyx7qs1k4QChK1rM5s4OuhxbegwSCRnlOCSW7M52ZtCpZ6rK1B5ZUYZa4eYI1B1Gq9RdFtr/S7JQtEXetYHOAxAdk4A6gOBXm7or0WtFvqBlnZ2QYqVSD1dMayftO/AMTwGI9MbD2Wyy2elZ6U3KTAwE5mBiTxJknmrYs8z5CEKygQhCAQhCAQhCAQhIWm2Mp+u6CchiSY3AYlCTZdCYDbFGCb4wEwZa7uaYJTKptSsDN1hbndE3o/NMeSpeTGfK848qnEJGyWltRge3I+I3g8QcEsrqGu0dm0a7CyvSZVYfsva1w8CFTmWNofRpgAAFzHDgy8ABwkY8CFe1WOkNlc2q11MyXE1C2NWANcQeIcMN4WPNNzbbhy96b2k3The7myD/KRc97nBpY04XnXoOEwN4E478jkndG0te0OCi7RbCKhNMXhduHLMEkZ8yuZ0RLOYBgBAATC0WUgOcwNznETkEf1ZsdsXT4e3PuTevtMmQxpPdh4/BQSUoyoS0E02kETIExzGaVoU25tw5CAe5JbPtTbgacCMDz15JW0WxrROfz5qFkDtKwsqNtFFzR1YYTEDCcR5k+Cc7E9Elgow6qKlod/9rux+xoAPJ0p5sWwurPfeAAvA1McSIBDAO6CeBV0XVw4+t1z8+XvUJ2eztptDKbWsa0Q1rQGtA3ADABKIQt3OEIQgEIQgEIQgE1tdubTwMlxEhrRLo38BxKbWnaTWG72nHMhocY3Tu5JkCZdUIILjOMyAIDRuyBnTE81nnnrrtfHDfZ3/WCcG0nzpfutHfBJ8Am3VkS5xlzszv8AgBoFg1DpPnxynmkqbi5odvx13HDzXPllcu2+OMnUbGmNw8AhxQPnNI0m3mvB0eRjjrI9oWdaQWO39S6c6TjLtY3uHLUcPGzgzkqhUcwGHvG4DBoCRpber0IpwxzB6kzJbpDgdOW5b8XJr1WXLx79xdlC20zaHfgpNjm5zifJrU0qdIKjmhoYGPcJvXg9obhJEgG9iMCI5xBb7H9atiSSRiTJPYGJJzOJU8ucs1FePCz3StraCGtGALmgxhhu8FivVax1NgLWl03QYAhuZjXEgQEo5uXAyfW+fFcr9KFmq16vWhn1NGKQcXEGScerE3pvQCY04FZY4y3ttu/Dqg2Y5waespSTDoaYjHLtYnBaWuzGmHG/TIacouuiAcXXonHdC4S20WpjQG13AZn6ythg4wDO+OabV77w3r67nYS4F1VwvYZAnFpgj4K/jj94mcXPb/Lfyd6fRbUaHsiSAWuGR1x4Fb06bSGvA3kbwYII8yFUvRlbXusopvbFyerdDwxzQRgycYaZEK30xDSPxEgLLKaTfV012RbGUbQ5r3BoqNAaTleaTAnTBytS57tdgL2zxHkPgt9n7eq0Pq2w5sSA+TdiMAQcsctIW3Fyamqx5ePd3F/QqvZuktU+tSYeTnN9xUjQ6Q0j64fT/MJH7myAOcLacmN+WNwynwl1gFJNrB7ZpuDhvaQR4haGRw8d3/ZXUOUJAzx8T8+9aAEbx445c/kIHIKym4aeK3aBqMeUoIGxVJY132n9tx4ux98dwW7KhLnNOgBHI/yD4hYFK4+pT3G+z8jiTHcbw7gkrQ+4W1NGmHfldAPgYPcVw31fbtmr0cSkrHgXUz+ZvJx9xnuhLVRHJMrRXDX0nzhJaT+F0f8AINUHcOio99YsfUaD690jg53Y8MJTupXAJyjnJ8P5UTbnyS/DAGQciN3PBQtEmyrRp5OpjxeSd5OUqK2wabwSydSTdutwBM85w4ysNrD7jh+n4YJGs9z3BkFoOcxJA5ZK3ls1r2xRollx94xkQSTAdhhjvup5TrdXVvaPgH8wy8R7Eq6mC26RhEdybU8QWPxIwPEaO7/aClViXq1gACNSB4lQHSnZX0my/R2GnTqipfBfLZIccWnW81xlLtqlgLXy5h11HPiPvBOqVd8dm7VZuMXvDI8wQq9Le/Vnw5jaOglvH+k1+cFjwZg8YTA9B7e7/QI1lzgBG8ncuwB7dbKQeF33FaVHt0s3jdPtIR0X/wBfNZr1+X/TLYdkFChZ6Ju9ZTAa64ZGXaPLtEyTnKkqVeQ6fsuInfl8Y7k3dfIg3abdzYvH3DzTSpbBAbSGG/Qf/op255NdtLfVlw/DJPM5DwlR1OmXG9JxyA3aT7e9Klt43Bjq7jz5+xSNKgG896t0i02p2Z4xvkeBW5r1G6B3EZ+CcFN7Q7IDUgd2Z8lCCuy7fWolxbdl5lwcJyyEghTPR/pvQtFV1Bx6quwwWOODsoLHazIw4qCK550hYWW+oRIvWao6Rhk1+M7xdb5LXDOxjyyT29EIXKugvpCINCz2wl1+k17apzB7QcHcOyTK6o0ziMtF0zLbBlCEKRFbcYWhtZonq5D4zuOz8CAeQKh7XaWubAyOe6FbVVdv7HLO3QBDPttbjdP3gM44DLdmsOXj3/FHRxZzqmbLe5jbrsWj1XGctzvim9a1h03iHSIutBKRoMDs3SMwMAPLPvTk3RuXM6TejedIwww7Uk98GCn9CxTF8zGQAhvhqoipbA0y0yd2YPfolf67AyI8ChU4bGw5ifdyCYbQspYWPHqtMHgDGPL4pbY2121jdLcYJPLD4qXNLvCRS1DtA0SNppEw5vrNy3EatPD2FPLbYmtBLOw7SPV725JpRtAcBiJ1EjPVWRojTtAcN2hBzB3FNGWg0yYyzjLw3J1a7NPaZg7ydwPHimNjYHvhwMATBwkgjDkJnimjaZs23hAn/IEfwsV9sNOreQx9iw6k37o8AovaNEMIcMN/LX3HuUaTuFa1qL8Mm67z8Am9apEBoknAD50SFqtbaTS55ge1Qlj22H3nGtQZJMNqUzUdAGd5pIjPzUZ+WOPlJv8Af9Jb+hMsbfG5SLhZLNcbxOLjvK3e3ifH3Kk1NpHFwtdn5Np1mYxkMYBMJOw7YecqtUkYkAseM9wkgad608N/Pv5lln+ZEY+9z5nxubv9trwU0c6Xt5uPhLVA1tuV3va2g2SdHNz4AOuxlnJUtYXkwXxeu9qMpc6fcq61339ty39LSyy6ss/GaPSmltsTKrS14kEEHkRBHgnRWqCkbR6MuZWoOp402NNMgnENIf4+vCunoq6USPoNap1j6bRD82yZmne1iM9YK2InNRTtht61lVjnUyxxeAyGgvIgPdA7RCvjnpjlxfZ15CYbEt/XUmv+16rxucM+7UcCE/XXLthZoLBCQBPHz+fk8Fq4HPHXfhl3b0HNdrWU0Kz2OBb2iWbiwk3SDyw7k0c6dZ71eulWyTXphzQS5mOuLdQN51ju1VGa2mRkJn8fHvziVy54arqwz3Cfh+4oL2hKOpNwgc8Xe/RI1WgZKq7NltLmODm5hWSzbfORkd0j4qFZsmoaBtBEUwQBvdJiRwBgd/BFnaYwPjj/ACosJUvabc9wJF46XiIA/laWVrQ3tR3wk6W0XtpmncmdRGqSpUDBvEDKBw5qbjj61VfK3uN7dUpAQA2c5AE90YpxUoSxmj+zDhnJGJ4iJSX0ZoGQyxzie7gnFB4IpHjre0Y4aKNJ2BSrR6zTzBB74lRVtLye3GBiB5cwrFhx8/ONeSh9pAXsfwYY8jHHyU6No/8ApzKn9xrX3TADgSBgMoI3rdnRqiTIaxuEYM+JKfVKTZkSCQCYnGS7Hnl4LenaC3NoI4Xgc93LdKiTWXlL+/w6VuON7iNf0OpH7RHAMZCS/wDCAbjTqlpywYwe5TtO3MLmycBN5pkEjksWu3Uw6W4CIDeO/wAley2eW/a85bMta/Sf6Ve07EtI9Su0x95ox8lJ2DCRr2W/tBnzlKWq2OgkNjn8M/Ym1ncQ+e888fiVW5ZZT3VfGeVy+/76+EqVhAM8lsY8vxaDThhzz4KulttULMj5vZ/DzWDHl+LHIY66+SaNpTozberrXT6tXDk8eqe8SP2q6Lm740wIgtOOYxB7jB7letl2oVaTKkesMcCcQSCO4ghdHFfWnPyz3s+QhC2ZBQO2Oi1KuS8TTec3NyJ3ubqeIhTyFFkvaZbOlFd0IrThWYRvhwPhj7VI7N6FU2EOrONQ7ous7xMnxVpQqzjxi15MqabQsYqUX0gAA5haNwww8DC5dQqXTDsNORGi64uf9JLAKdofh2an1g3Y+sP3Y/qCpyz1tfivvRjQqiU+bVZvCihZGk4A9xIT6lsxo9YuPC86PauduzaLWD2WCScvndxS1GndNJu5rvYAT5pWlRa31QByHtWh/ut/I/200DpRW18x+n/epOVGbY07v9wRAqmHCdWNjumfaFuxkpVrA5gDhOHzjokTZiPVeRwMFEljZwRiAeax1DGYwB7Ug5tX748D8UhUs7/v+AxQIW184bzPcFObH6N9dZ+sDrtQuN0n1S0dmCPzBxnjqoL6MZAbi5xDROpJgeZXUbDZhTpsptyY0NHcM1rx477ZcmWunOrXYq1nP1jCBvzYeTh74Kw2uCNy6Y9oIIIBBwIOIKo/SjYjaEVKU3HOhzMYZgTIOjcIg5ThuE58evcMOTfqoproBc7CfIaBYovc4zk3QRieKTYLxDn/AKW+8hO1i1Ca/wBbq0pYz1QTHeST5kpw90CVYOj2xmVLOx7wJcXHLS+6PKFfCW30rnZJ7WpCELrcgQhCAQhCAUD0wsV+j1gHapG9+g+v5Q79KnlgicCos3NJl1ducWEdruUgkrTYPo9cs+zE0/yHIcxl3A6rYuXFZq6dcu20pGfrP0HzcPgt5SAqAVYOrBH7ioSeSo7bGQ+dQn15MNrnsj51CQL0T2QtpSVB3ZC2JQDik3uwWxdvTe0PjuUiT6KWTrLRePq0he/W6Q3yvHuCvSrvQa79HJA7Re6/zwj/ABu+asS6+OaxcvJd5BN9oWNtam6m+QHZ3TBzlOFE/wBRqOksuBskC8C4mDE4ERMKcspO0Y429KLbKHV1XtEvDHEXoOMb4GYyPJY+ljdipmpsmriRVa4klxvNIkkySSCSou1sg3azbp01B4tK5Ld11w0rVicTpiumbIodXQpM1axoPOBPnK5xsyxuq1W0wC4EtvHcyReLjyldSW/FGHLfgITe8d58P4+fbqSZnHw5Z+a2YnSE3BOePhp8lBJ4+HP+P4QOEJKkTOM+CVQCEIQUTa1WbTVvmHNdDeDLogDgZnmUi4A5wVP9Ntn3rNWrU2jr6VJzqZxxuAuuuj1gYOe9cWp9Nq2H1LCDEm8QY1IEGVzZ8d26cM5p0Y0NznDvn2pGtZXH7WWUjEKmWfpg52BYxrgcg8nAnAgwJPD5C/R/pI+0WilSPVi+XX7riXABriLsiCcBI0UTiyT9TGLYLQ9uDhJ0IBIPL+UhWpVHGTEbp9qmKexgftu5w3jhlyWtp2MB9t47h8MsPNW+jkj6uKMbTf8AhHefglLrtXDwVO2l0rNGpUphrHFji3GoWzBH4TpJ54JKr06DW3rhI4OBOfIKt4somcmNXYNAxJJ5pOo/eqS30hUj/p1Z4Bh/5K7dArMNo03VnX6dNlTq7pi88hrXEyDDW9oDDHPKE+nkfUxXHoXQLbMCftuc/uyHk2e9Ty1psDQA0QAIAGQAyAWy6ZNTTmt3dhVKz03XyGHsNqPbBOIAvDvE+5WuoTGChbVsmXF1NzmOdJOrS6NRE48DvWfLhcp6acWcx7aEppb6LXsLXCRnxB0I3FY+jV6Z7TS4OxcWAuxGTQIkN5+KGWSrUN265jdXEQcxkN+PxXP9PLbfzxPeh9g6uiXEgmo6Zj7IwHsJ71PJpQp3GhrQQ0AACNwCWbxvT+pdmM1NOTK7uyoQhClAQhCAQhCAQhCDD2ggg5HA968vWyydTUqUf+lUfT/Y8tHsXqJcO9LWxeotvWtHYtIv8BUbDXjhIuO5ucq5L4X2o7mg5pbZ1c0arKtMAPZi0kTmCD5EpNavB081RqtTvSLamjEUtNHjX8yT/wDMW1PybRB3w45d6p1YkAjtDdjI+KxTrnecz9nf3q3lVPGHFrpdY91R5lz3Fzs8yZOEpL6KMtM4whLtdwPfgVq4GcwByUbW1CDqcL0D6IbNc2XQnN7qtQ8nVX3f8Q1cAtDoaSdMfBenui1g+j2OzUf+nRY0znIaLxPGZU4qZpRCEK7MIQhAIhCEAhCEAhCEAhCEAhCEAhCEAqp6S9hm1WGoGCatL66kBmSwG80cXML2jiQdFa0IPK7XAgEYg4hZVg6e7D+iW6rTaIpv+uo7g15MtH5XhwjQXVX1k6JdtajZCa2T1jw9/wAlPE2ojtv7vf8ABAuVoVsStSgW2bZTVtFCkBPWVqbCODntB8iT3L1MvPXossfW7UoTlSbUrH9Lbgn9VRp7l6FV8WWfYQhCsoEIQgEIQgEIQgEJDrCtC8zOPzGY8UDpCb3jn8/PwQXnj8z/AAgcISVJ5JSqAQhCAQhYccEFA9MexOtsgtLBL7NLiAMTSdAqDuhr/wBBXERaRuXqOqy8C12IeLrhhiCI3cSvNjrBTYS0Owa4s9dpgNJAdljMDBUyjTCmNOrOiRo4Ody9hPxUw+hTMNbEz95sx2jjhjkOSbGnTvNExIcSbwMHsm7MY4AwVVfZs4pM1RoVI9TTu/i1F9vDCYg4SUzt1JrYuGRG8H2ZIOo+gfZ8i1WkjEubQZyaA93iXM/autLn3oQA/p74/wDkPn9tP3QugrSdMcuwhCFKAha1DhgkA4jvx03ckDlCQNQ/MLRryNT8xlhx70DpCbhxC3aRqTPMoFAFkhCEAhCEAhCEAhCEAoTpT0ps9gph9ocbzpFOmwXqlQjO63cJEuJAEiTiFNrz56Xbc4bVqirk2nTFLcKZbOHN5qeCmC0Wj0xvns2Ntz8VeH+ApkTwkrkVW1uvHAySTzk55QtqlrB1CSdVbvCm4yplsbi278O7+VobSJBnXcRw96RqVG8Eg8zkq+EW86kTaB94eC1fWb94+XwSFN7Sn7WsAmLx3lPpnm6b6BNr9u02a9LSBXblgcGP8ur8DvXZF5HqkSDABGIIwIO8HMFXHoH6RLTZrRSp16z61me5rHio4vdTvGA9rz2oBIkEkRMQp8dKW7eh0IQoAsELKEAsELKEAhCEAhCEAhCEAhCEAhCEAqx0t6C2TaDmvtDXio1twPpuuuuzIBwIcASSJGEnesoQVI+hGyzhabRHEUCfHq/cndn9DFhHr1LQ/m6k3/bTCEKdh7R9EWy250qjvzVqw8muAUxS6CbNblYbNjvpMcfEgoQoFb6WeiSy16TvobWWetevg9pzHdmLhE9hpz7IwImCuQ7W6GW+ym7Us9WNHMa6rTPG+wGB+aDwQhTsQDqTpgkTukz4RKeWfYFreQKdmtDycrtGsR43YjihCnY9X7OqPdSpuqtuVCxpqNBkNeWi82dYMhOUIVQIQhAIQhAIQhB//9k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5" descr="data:image/jpeg;base64,/9j/4AAQSkZJRgABAQAAAQABAAD/2wCEAAkGBxQTEhQUERQVFhUWFxoVFBgXFxQXFhgYFxgXGhgYFxgcHCggGBolHBYVITEhJSkrMS4wFx8zODMsNygtLi4BCgoKDg0OGxAQGiwkHyQtLCwsLCwsLCwvLCwsLCwsLCwsLC0sLCwsLCwsLCwsLCwsLCwsLCwsLCwsLCwsLCwsLP/AABEIAPgAywMBIgACEQEDEQH/xAAcAAABBAMBAAAAAAAAAAAAAAAAAwQFBgECBwj/xABFEAABAwEFBAYGCQMDAgcAAAABAAIRAwQSITFBBVFhcQYTIoGRoQcyscHR8BQjQlJicoKS4RUzokOywlPxFhclNFRj0v/EABgBAQADAQAAAAAAAAAAAAAAAAABAgME/8QAKhEBAQACAgIBAgQHAQAAAAAAAAECEQMxEiFBE1FxkaHwIjJhgbHR4QT/2gAMAwEAAhEDEQA/AO4oQhAIQhAIQhAIQhAIQhAJptTaVKz03VazwxjQSSTu0A1O4DNMul+1/oljr1xF5jD1c5Go7ssB/UWrzlbrXUrPv1nPq1Jm/UJMHeJyHBsDkot0tjjtL9Juk9e3VHOqucKZJuUQfq2t0DmjB7t7jOMxAwW3RLpZW2fVa5rnPs5IFWiSS27q6mDgx4zwicjoRBgIcJCptrqa09NbK2vQtLA+z1WVW72OBjmMweBT5eTaL30nh7C6m8HsvYSCOThiOS9K9B9rutdhs9d5Be5kVCMAXsJY8xp2mnBXl2yyx0nUIQpVCEIQCEIQCEIQCEIQCxKQDTpPj8/Plq5hzjfu4fAoHMrKbhh4+XzqgsO72cfigcISVJpnHclUAhaVqrWNLnkNa0FziTAAAkknQALiHTX0sVaznUrCTSpZdZlVfxBP9tvLtcW5KLdJk265trpLZbJ/7mvTpk4hpMvPJglx7gqftD0xWJn9unXq8braY/zcHf4rhFSq5xLnEknFxJJJO8k4k81rTiROU48tVXyX8Iv/AE89IrrfTp0mUuqpNffdLi4vIENBhkACSczjG7GmfTOI/a5Lsr0jDSG553YEE88Dx+Sn11LUA7+xEjGA3HsnLFQtPTT6XxH7XfFZ+l8v8h/xSz7RTdDRAAM4tgYBxw74596T+kU+yCJAmSGx2sCCBoDBEJpJOragcMPEe+F030O9MaNnZVs1qqtpMvCpRc8w2X4VGXshiA7E433blzf6RTux2ZGtzAnDEDTAQm1scwkdWIwxwjz1KT0izb1lZbUyo29Te17TkWuDh4hLLyNYbbVouv0aj6bt7HOae8gglX7o76XrXRIbag20M1ODKo5OAuu5Ed6t5KXB3tCg+i3SyzW9l6zvlwEvpu7NRk/ebqPxCQd6nFZQLAKxUBjBIFpHzrH/AGQOVgFIlp3HxC0DCND5cM/PwQOQUSkbh3Hy81swYYj2fFAqhCEAhCEAhCEFY9JlnqVNl2ttIEu6uSBiS1pBeANZaHCF5lBXsFci6eeiYvc6vs66CZc+zkhrScyaTjg0n7roHEZKti+N044hL2+xVKDzTr030nj7NRpaeYn1hxEhTuzehFqrUetaGNBEsDiQ5w8MFS2TtrJvo96DdBnW4GpUeadEG6CALziM4JwAG/FX+j6M7CxsupvedfrHn2EBFm6Nf+n2az9fVpOi8TTe1gc9wvG+SDLRJwCjNnvttlfUbZrQ23MpENq0nF9OoJP+m6qIcB95ri38KytuXVX9RJN6CWE5WYHlUf5gvBBQ70fbP+1RLdwbVql3gHFS+zNriowOrUXsMkXXjEYnCRgVH7Q2/amVCyy2MVQ6Lr+tY1onAtLTBkEE56rPd+61k+yItvousrh9Ua9M6S5jm+Dhe81Uds+ju00ZNNzazRmB2H/tJg+KuLK20LXUq0hbrOypS/u0bN2qjBMGSYMg4G64wcFK7L2FUpsqF1qqVmvbgKmJa4ZlrswCPsncFfyyx7qs1k4QChK1rM5s4OuhxbegwSCRnlOCSW7M52ZtCpZ6rK1B5ZUYZa4eYI1B1Gq9RdFtr/S7JQtEXetYHOAxAdk4A6gOBXm7or0WtFvqBlnZ2QYqVSD1dMayftO/AMTwGI9MbD2Wyy2elZ6U3KTAwE5mBiTxJknmrYs8z5CEKygQhCAQhCAQhCAQhIWm2Mp+u6CchiSY3AYlCTZdCYDbFGCb4wEwZa7uaYJTKptSsDN1hbndE3o/NMeSpeTGfK848qnEJGyWltRge3I+I3g8QcEsrqGu0dm0a7CyvSZVYfsva1w8CFTmWNofRpgAAFzHDgy8ABwkY8CFe1WOkNlc2q11MyXE1C2NWANcQeIcMN4WPNNzbbhy96b2k3The7myD/KRc97nBpY04XnXoOEwN4E478jkndG0te0OCi7RbCKhNMXhduHLMEkZ8yuZ0RLOYBgBAATC0WUgOcwNznETkEf1ZsdsXT4e3PuTevtMmQxpPdh4/BQSUoyoS0E02kETIExzGaVoU25tw5CAe5JbPtTbgacCMDz15JW0WxrROfz5qFkDtKwsqNtFFzR1YYTEDCcR5k+Cc7E9Elgow6qKlod/9rux+xoAPJ0p5sWwurPfeAAvA1McSIBDAO6CeBV0XVw4+t1z8+XvUJ2eztptDKbWsa0Q1rQGtA3ADABKIQt3OEIQgEIQgEIQgE1tdubTwMlxEhrRLo38BxKbWnaTWG72nHMhocY3Tu5JkCZdUIILjOMyAIDRuyBnTE81nnnrrtfHDfZ3/WCcG0nzpfutHfBJ8Am3VkS5xlzszv8AgBoFg1DpPnxynmkqbi5odvx13HDzXPllcu2+OMnUbGmNw8AhxQPnNI0m3mvB0eRjjrI9oWdaQWO39S6c6TjLtY3uHLUcPGzgzkqhUcwGHvG4DBoCRpber0IpwxzB6kzJbpDgdOW5b8XJr1WXLx79xdlC20zaHfgpNjm5zifJrU0qdIKjmhoYGPcJvXg9obhJEgG9iMCI5xBb7H9atiSSRiTJPYGJJzOJU8ucs1FePCz3StraCGtGALmgxhhu8FivVax1NgLWl03QYAhuZjXEgQEo5uXAyfW+fFcr9KFmq16vWhn1NGKQcXEGScerE3pvQCY04FZY4y3ttu/Dqg2Y5waespSTDoaYjHLtYnBaWuzGmHG/TIacouuiAcXXonHdC4S20WpjQG13AZn6ythg4wDO+OabV77w3r67nYS4F1VwvYZAnFpgj4K/jj94mcXPb/Lfyd6fRbUaHsiSAWuGR1x4Fb06bSGvA3kbwYII8yFUvRlbXusopvbFyerdDwxzQRgycYaZEK30xDSPxEgLLKaTfV012RbGUbQ5r3BoqNAaTleaTAnTBytS57tdgL2zxHkPgt9n7eq0Pq2w5sSA+TdiMAQcsctIW3Fyamqx5ePd3F/QqvZuktU+tSYeTnN9xUjQ6Q0j64fT/MJH7myAOcLacmN+WNwynwl1gFJNrB7ZpuDhvaQR4haGRw8d3/ZXUOUJAzx8T8+9aAEbx445c/kIHIKym4aeK3aBqMeUoIGxVJY132n9tx4ux98dwW7KhLnNOgBHI/yD4hYFK4+pT3G+z8jiTHcbw7gkrQ+4W1NGmHfldAPgYPcVw31fbtmr0cSkrHgXUz+ZvJx9xnuhLVRHJMrRXDX0nzhJaT+F0f8AINUHcOio99YsfUaD690jg53Y8MJTupXAJyjnJ8P5UTbnyS/DAGQciN3PBQtEmyrRp5OpjxeSd5OUqK2wabwSydSTdutwBM85w4ysNrD7jh+n4YJGs9z3BkFoOcxJA5ZK3ls1r2xRollx94xkQSTAdhhjvup5TrdXVvaPgH8wy8R7Eq6mC26RhEdybU8QWPxIwPEaO7/aClViXq1gACNSB4lQHSnZX0my/R2GnTqipfBfLZIccWnW81xlLtqlgLXy5h11HPiPvBOqVd8dm7VZuMXvDI8wQq9Le/Vnw5jaOglvH+k1+cFjwZg8YTA9B7e7/QI1lzgBG8ncuwB7dbKQeF33FaVHt0s3jdPtIR0X/wBfNZr1+X/TLYdkFChZ6Ju9ZTAa64ZGXaPLtEyTnKkqVeQ6fsuInfl8Y7k3dfIg3abdzYvH3DzTSpbBAbSGG/Qf/op255NdtLfVlw/DJPM5DwlR1OmXG9JxyA3aT7e9Klt43Bjq7jz5+xSNKgG896t0i02p2Z4xvkeBW5r1G6B3EZ+CcFN7Q7IDUgd2Z8lCCuy7fWolxbdl5lwcJyyEghTPR/pvQtFV1Bx6quwwWOODsoLHazIw4qCK550hYWW+oRIvWao6Rhk1+M7xdb5LXDOxjyyT29EIXKugvpCINCz2wl1+k17apzB7QcHcOyTK6o0ziMtF0zLbBlCEKRFbcYWhtZonq5D4zuOz8CAeQKh7XaWubAyOe6FbVVdv7HLO3QBDPttbjdP3gM44DLdmsOXj3/FHRxZzqmbLe5jbrsWj1XGctzvim9a1h03iHSIutBKRoMDs3SMwMAPLPvTk3RuXM6TejedIwww7Uk98GCn9CxTF8zGQAhvhqoipbA0y0yd2YPfolf67AyI8ChU4bGw5ifdyCYbQspYWPHqtMHgDGPL4pbY2121jdLcYJPLD4qXNLvCRS1DtA0SNppEw5vrNy3EatPD2FPLbYmtBLOw7SPV725JpRtAcBiJ1EjPVWRojTtAcN2hBzB3FNGWg0yYyzjLw3J1a7NPaZg7ydwPHimNjYHvhwMATBwkgjDkJnimjaZs23hAn/IEfwsV9sNOreQx9iw6k37o8AovaNEMIcMN/LX3HuUaTuFa1qL8Mm67z8Am9apEBoknAD50SFqtbaTS55ge1Qlj22H3nGtQZJMNqUzUdAGd5pIjPzUZ+WOPlJv8Af9Jb+hMsbfG5SLhZLNcbxOLjvK3e3ifH3Kk1NpHFwtdn5Np1mYxkMYBMJOw7YecqtUkYkAseM9wkgad608N/Pv5lln+ZEY+9z5nxubv9trwU0c6Xt5uPhLVA1tuV3va2g2SdHNz4AOuxlnJUtYXkwXxeu9qMpc6fcq61339ty39LSyy6ss/GaPSmltsTKrS14kEEHkRBHgnRWqCkbR6MuZWoOp402NNMgnENIf4+vCunoq6USPoNap1j6bRD82yZmne1iM9YK2InNRTtht61lVjnUyxxeAyGgvIgPdA7RCvjnpjlxfZ15CYbEt/XUmv+16rxucM+7UcCE/XXLthZoLBCQBPHz+fk8Fq4HPHXfhl3b0HNdrWU0Kz2OBb2iWbiwk3SDyw7k0c6dZ71eulWyTXphzQS5mOuLdQN51ju1VGa2mRkJn8fHvziVy54arqwz3Cfh+4oL2hKOpNwgc8Xe/RI1WgZKq7NltLmODm5hWSzbfORkd0j4qFZsmoaBtBEUwQBvdJiRwBgd/BFnaYwPjj/ACosJUvabc9wJF46XiIA/laWVrQ3tR3wk6W0XtpmncmdRGqSpUDBvEDKBw5qbjj61VfK3uN7dUpAQA2c5AE90YpxUoSxmj+zDhnJGJ4iJSX0ZoGQyxzie7gnFB4IpHjre0Y4aKNJ2BSrR6zTzBB74lRVtLye3GBiB5cwrFhx8/ONeSh9pAXsfwYY8jHHyU6No/8ApzKn9xrX3TADgSBgMoI3rdnRqiTIaxuEYM+JKfVKTZkSCQCYnGS7Hnl4LenaC3NoI4Xgc93LdKiTWXlL+/w6VuON7iNf0OpH7RHAMZCS/wDCAbjTqlpywYwe5TtO3MLmycBN5pkEjksWu3Uw6W4CIDeO/wAley2eW/a85bMta/Sf6Ve07EtI9Su0x95ox8lJ2DCRr2W/tBnzlKWq2OgkNjn8M/Ym1ncQ+e888fiVW5ZZT3VfGeVy+/76+EqVhAM8lsY8vxaDThhzz4KulttULMj5vZ/DzWDHl+LHIY66+SaNpTozberrXT6tXDk8eqe8SP2q6Lm740wIgtOOYxB7jB7letl2oVaTKkesMcCcQSCO4ghdHFfWnPyz3s+QhC2ZBQO2Oi1KuS8TTec3NyJ3ubqeIhTyFFkvaZbOlFd0IrThWYRvhwPhj7VI7N6FU2EOrONQ7ous7xMnxVpQqzjxi15MqabQsYqUX0gAA5haNwww8DC5dQqXTDsNORGi64uf9JLAKdofh2an1g3Y+sP3Y/qCpyz1tfivvRjQqiU+bVZvCihZGk4A9xIT6lsxo9YuPC86PauduzaLWD2WCScvndxS1GndNJu5rvYAT5pWlRa31QByHtWh/ut/I/200DpRW18x+n/epOVGbY07v9wRAqmHCdWNjumfaFuxkpVrA5gDhOHzjokTZiPVeRwMFEljZwRiAeax1DGYwB7Ug5tX748D8UhUs7/v+AxQIW184bzPcFObH6N9dZ+sDrtQuN0n1S0dmCPzBxnjqoL6MZAbi5xDROpJgeZXUbDZhTpsptyY0NHcM1rx477ZcmWunOrXYq1nP1jCBvzYeTh74Kw2uCNy6Y9oIIIBBwIOIKo/SjYjaEVKU3HOhzMYZgTIOjcIg5ThuE58evcMOTfqoproBc7CfIaBYovc4zk3QRieKTYLxDn/AKW+8hO1i1Ca/wBbq0pYz1QTHeST5kpw90CVYOj2xmVLOx7wJcXHLS+6PKFfCW30rnZJ7WpCELrcgQhCAQhCAUD0wsV+j1gHapG9+g+v5Q79KnlgicCos3NJl1ducWEdruUgkrTYPo9cs+zE0/yHIcxl3A6rYuXFZq6dcu20pGfrP0HzcPgt5SAqAVYOrBH7ioSeSo7bGQ+dQn15MNrnsj51CQL0T2QtpSVB3ZC2JQDik3uwWxdvTe0PjuUiT6KWTrLRePq0he/W6Q3yvHuCvSrvQa79HJA7Re6/zwj/ABu+asS6+OaxcvJd5BN9oWNtam6m+QHZ3TBzlOFE/wBRqOksuBskC8C4mDE4ERMKcspO0Y429KLbKHV1XtEvDHEXoOMb4GYyPJY+ljdipmpsmriRVa4klxvNIkkySSCSou1sg3azbp01B4tK5Ld11w0rVicTpiumbIodXQpM1axoPOBPnK5xsyxuq1W0wC4EtvHcyReLjyldSW/FGHLfgITe8d58P4+fbqSZnHw5Z+a2YnSE3BOePhp8lBJ4+HP+P4QOEJKkTOM+CVQCEIQUTa1WbTVvmHNdDeDLogDgZnmUi4A5wVP9Ntn3rNWrU2jr6VJzqZxxuAuuuj1gYOe9cWp9Nq2H1LCDEm8QY1IEGVzZ8d26cM5p0Y0NznDvn2pGtZXH7WWUjEKmWfpg52BYxrgcg8nAnAgwJPD5C/R/pI+0WilSPVi+XX7riXABriLsiCcBI0UTiyT9TGLYLQ9uDhJ0IBIPL+UhWpVHGTEbp9qmKexgftu5w3jhlyWtp2MB9t47h8MsPNW+jkj6uKMbTf8AhHefglLrtXDwVO2l0rNGpUphrHFji3GoWzBH4TpJ54JKr06DW3rhI4OBOfIKt4somcmNXYNAxJJ5pOo/eqS30hUj/p1Z4Bh/5K7dArMNo03VnX6dNlTq7pi88hrXEyDDW9oDDHPKE+nkfUxXHoXQLbMCftuc/uyHk2e9Ty1psDQA0QAIAGQAyAWy6ZNTTmt3dhVKz03XyGHsNqPbBOIAvDvE+5WuoTGChbVsmXF1NzmOdJOrS6NRE48DvWfLhcp6acWcx7aEppb6LXsLXCRnxB0I3FY+jV6Z7TS4OxcWAuxGTQIkN5+KGWSrUN265jdXEQcxkN+PxXP9PLbfzxPeh9g6uiXEgmo6Zj7IwHsJ71PJpQp3GhrQQ0AACNwCWbxvT+pdmM1NOTK7uyoQhClAQhCAQhCAQhCDD2ggg5HA968vWyydTUqUf+lUfT/Y8tHsXqJcO9LWxeotvWtHYtIv8BUbDXjhIuO5ucq5L4X2o7mg5pbZ1c0arKtMAPZi0kTmCD5EpNavB081RqtTvSLamjEUtNHjX8yT/wDMW1PybRB3w45d6p1YkAjtDdjI+KxTrnecz9nf3q3lVPGHFrpdY91R5lz3Fzs8yZOEpL6KMtM4whLtdwPfgVq4GcwByUbW1CDqcL0D6IbNc2XQnN7qtQ8nVX3f8Q1cAtDoaSdMfBenui1g+j2OzUf+nRY0znIaLxPGZU4qZpRCEK7MIQhAIhCEAhCEAhCEAhCEAhCEAhCEAqp6S9hm1WGoGCatL66kBmSwG80cXML2jiQdFa0IPK7XAgEYg4hZVg6e7D+iW6rTaIpv+uo7g15MtH5XhwjQXVX1k6JdtajZCa2T1jw9/wAlPE2ojtv7vf8ABAuVoVsStSgW2bZTVtFCkBPWVqbCODntB8iT3L1MvPXossfW7UoTlSbUrH9Lbgn9VRp7l6FV8WWfYQhCsoEIQgEIQgEIQgEJDrCtC8zOPzGY8UDpCb3jn8/PwQXnj8z/AAgcISVJ5JSqAQhCAQhYccEFA9MexOtsgtLBL7NLiAMTSdAqDuhr/wBBXERaRuXqOqy8C12IeLrhhiCI3cSvNjrBTYS0Owa4s9dpgNJAdljMDBUyjTCmNOrOiRo4Ody9hPxUw+hTMNbEz95sx2jjhjkOSbGnTvNExIcSbwMHsm7MY4AwVVfZs4pM1RoVI9TTu/i1F9vDCYg4SUzt1JrYuGRG8H2ZIOo+gfZ8i1WkjEubQZyaA93iXM/autLn3oQA/p74/wDkPn9tP3QugrSdMcuwhCFKAha1DhgkA4jvx03ckDlCQNQ/MLRryNT8xlhx70DpCbhxC3aRqTPMoFAFkhCEAhCEAhCEAhCEAoTpT0ps9gph9ocbzpFOmwXqlQjO63cJEuJAEiTiFNrz56Xbc4bVqirk2nTFLcKZbOHN5qeCmC0Wj0xvns2Ntz8VeH+ApkTwkrkVW1uvHAySTzk55QtqlrB1CSdVbvCm4yplsbi278O7+VobSJBnXcRw96RqVG8Eg8zkq+EW86kTaB94eC1fWb94+XwSFN7Sn7WsAmLx3lPpnm6b6BNr9u02a9LSBXblgcGP8ur8DvXZF5HqkSDABGIIwIO8HMFXHoH6RLTZrRSp16z61me5rHio4vdTvGA9rz2oBIkEkRMQp8dKW7eh0IQoAsELKEAsELKEAhCEAhCEAhCEAhCEAhCEAqx0t6C2TaDmvtDXio1twPpuuuuzIBwIcASSJGEnesoQVI+hGyzhabRHEUCfHq/cndn9DFhHr1LQ/m6k3/bTCEKdh7R9EWy250qjvzVqw8muAUxS6CbNblYbNjvpMcfEgoQoFb6WeiSy16TvobWWetevg9pzHdmLhE9hpz7IwImCuQ7W6GW+ym7Us9WNHMa6rTPG+wGB+aDwQhTsQDqTpgkTukz4RKeWfYFreQKdmtDycrtGsR43YjihCnY9X7OqPdSpuqtuVCxpqNBkNeWi82dYMhOUIVQIQhAIQhAIQhB//9k=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38380" y="2059051"/>
            <a:ext cx="61722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4400" y="1230376"/>
            <a:ext cx="4724400" cy="8286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203" y="1721732"/>
            <a:ext cx="5805395" cy="373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Self Assessment: </a:t>
            </a:r>
          </a:p>
          <a:p>
            <a:pPr marL="8001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Calibri"/>
                <a:cs typeface="Arial" panose="020B0604020202020204" pitchFamily="34" charset="0"/>
              </a:rPr>
              <a:t>Identify your strengths, skills &amp; accomplishments</a:t>
            </a:r>
          </a:p>
          <a:p>
            <a:pPr marL="800100" lvl="1" indent="-342900" defTabSz="685800">
              <a:buFont typeface="Arial" panose="020B0604020202020204" pitchFamily="34" charset="0"/>
              <a:buChar char="•"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Resumes: </a:t>
            </a:r>
          </a:p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Resumes for applicant tracking systems </a:t>
            </a:r>
          </a:p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Achievement/Accomplishment Based Resumes</a:t>
            </a:r>
          </a:p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Interviewing:</a:t>
            </a:r>
          </a:p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Learn what employers are looking for in the interview</a:t>
            </a:r>
          </a:p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Developing answers for behavioral interviews</a:t>
            </a:r>
          </a:p>
          <a:p>
            <a:pPr marL="7429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you should ask during an interview</a:t>
            </a:r>
          </a:p>
          <a:p>
            <a:pPr marL="800100" marR="0" lvl="1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12" y="2438400"/>
            <a:ext cx="2758100" cy="275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ECCFB-AD13-4799-AD7D-02BCE31B9EB3}"/>
              </a:ext>
            </a:extLst>
          </p:cNvPr>
          <p:cNvSpPr txBox="1"/>
          <p:nvPr/>
        </p:nvSpPr>
        <p:spPr>
          <a:xfrm>
            <a:off x="408203" y="233744"/>
            <a:ext cx="8298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Career Services - GROUP WORKSHOPS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73250-67EB-40E3-88E3-7A3875445EDB}"/>
              </a:ext>
            </a:extLst>
          </p:cNvPr>
          <p:cNvSpPr txBox="1"/>
          <p:nvPr/>
        </p:nvSpPr>
        <p:spPr>
          <a:xfrm>
            <a:off x="551889" y="1144622"/>
            <a:ext cx="7567265" cy="400110"/>
          </a:xfrm>
          <a:prstGeom prst="rect">
            <a:avLst/>
          </a:prstGeom>
          <a:solidFill>
            <a:srgbClr val="21519F"/>
          </a:solidFill>
          <a:ln>
            <a:solidFill>
              <a:srgbClr val="21519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C000"/>
                </a:solidFill>
                <a:latin typeface="Calibri"/>
              </a:rPr>
              <a:t>Learn </a:t>
            </a:r>
            <a:r>
              <a:rPr lang="en-US" sz="2000" b="1" i="1" dirty="0">
                <a:solidFill>
                  <a:srgbClr val="FFC000"/>
                </a:solidFill>
              </a:rPr>
              <a:t>how to effectively showcase why you are the ideal candidate!</a:t>
            </a:r>
            <a:endParaRPr lang="en-US" sz="2000" b="1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5A9D9-041B-4ACE-BA39-DCA295909815}"/>
              </a:ext>
            </a:extLst>
          </p:cNvPr>
          <p:cNvSpPr txBox="1"/>
          <p:nvPr/>
        </p:nvSpPr>
        <p:spPr>
          <a:xfrm>
            <a:off x="408203" y="4981870"/>
            <a:ext cx="8173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685800">
              <a:buFont typeface="Wingdings" panose="05000000000000000000" pitchFamily="2" charset="2"/>
              <a:buChar char="§"/>
              <a:defRPr/>
            </a:pPr>
            <a:r>
              <a:rPr lang="en-US" b="1" kern="0" dirty="0">
                <a:solidFill>
                  <a:prstClr val="white"/>
                </a:solidFill>
                <a:cs typeface="Arial" panose="020B0604020202020204" pitchFamily="34" charset="0"/>
              </a:rPr>
              <a:t>Networking:</a:t>
            </a:r>
          </a:p>
          <a:p>
            <a:pPr marL="742950" lvl="1" indent="-285750" defTabSz="685800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prstClr val="white"/>
                </a:solidFill>
                <a:cs typeface="Arial" panose="020B0604020202020204" pitchFamily="34" charset="0"/>
              </a:rPr>
              <a:t>Learn how to use LinkedIn to uncover company contacts </a:t>
            </a:r>
          </a:p>
          <a:p>
            <a:pPr marL="742950" lvl="1" indent="-285750" defTabSz="685800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prstClr val="white"/>
                </a:solidFill>
                <a:cs typeface="Arial" panose="020B0604020202020204" pitchFamily="34" charset="0"/>
              </a:rPr>
              <a:t>Learn how to identify and expand your networking circle</a:t>
            </a:r>
          </a:p>
          <a:p>
            <a:pPr marL="742950" lvl="1" indent="-285750" defTabSz="685800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prstClr val="white"/>
                </a:solidFill>
                <a:cs typeface="Arial" panose="020B0604020202020204" pitchFamily="34" charset="0"/>
              </a:rPr>
              <a:t>Discover new networking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9398"/>
            <a:ext cx="7086600" cy="103080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Services - ONE-ON-ONE                                              					ASSISTANCE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2057400"/>
            <a:ext cx="502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Career Coaching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 Optimization (writing)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Interviewing Practice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Leads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Job Training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270392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73511" y="2464015"/>
            <a:ext cx="7849187" cy="33408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122" indent="-207169" algn="l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Hiring Events</a:t>
            </a:r>
          </a:p>
          <a:p>
            <a:pPr marL="213122" indent="-207169" algn="l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Club </a:t>
            </a:r>
          </a:p>
          <a:p>
            <a:pPr marL="213122" indent="-207169" algn="l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Room </a:t>
            </a:r>
          </a:p>
          <a:p>
            <a:pPr marL="556022" lvl="1" indent="-207169" algn="l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printing and fax</a:t>
            </a:r>
          </a:p>
          <a:p>
            <a:pPr marL="556022" lvl="1" indent="-207169" algn="l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Computers with internet</a:t>
            </a:r>
          </a:p>
          <a:p>
            <a:pPr marL="213122" indent="-207169" algn="l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67" y="732317"/>
            <a:ext cx="3179154" cy="25433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6400" y="4983390"/>
            <a:ext cx="1940347" cy="358259"/>
            <a:chOff x="2351247" y="5410201"/>
            <a:chExt cx="3043681" cy="5619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247" y="5419346"/>
              <a:ext cx="552829" cy="5528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673" y="5419346"/>
              <a:ext cx="552829" cy="552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099" y="5410201"/>
              <a:ext cx="552829" cy="552829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826982" y="991886"/>
            <a:ext cx="6343650" cy="11203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ADDITIONAL RESOURCES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224" y="1835266"/>
            <a:ext cx="478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resources are </a:t>
            </a:r>
            <a:r>
              <a:rPr lang="en-US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all job seekers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8505" y="4301888"/>
            <a:ext cx="4264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122" indent="-207169" defTabSz="6858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job search tips, updates and info on social media:</a:t>
            </a:r>
          </a:p>
        </p:txBody>
      </p:sp>
    </p:spTree>
    <p:extLst>
      <p:ext uri="{BB962C8B-B14F-4D97-AF65-F5344CB8AC3E}">
        <p14:creationId xmlns:p14="http://schemas.microsoft.com/office/powerpoint/2010/main" val="42808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6B483A-9492-4DAD-9B75-A30570A1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0012"/>
            <a:ext cx="6591300" cy="3133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223C5-6812-490F-B02B-00246F4817FD}"/>
              </a:ext>
            </a:extLst>
          </p:cNvPr>
          <p:cNvSpPr txBox="1"/>
          <p:nvPr/>
        </p:nvSpPr>
        <p:spPr>
          <a:xfrm>
            <a:off x="381000" y="3233737"/>
            <a:ext cx="80391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Opportunity in the Midst of Chaos</a:t>
            </a:r>
          </a:p>
          <a:p>
            <a:r>
              <a:rPr lang="en-US" sz="1600" dirty="0"/>
              <a:t>This time may be an opportunity to refocus your priorities and reframe your thinking about your job search.  The workshop covers:</a:t>
            </a:r>
          </a:p>
          <a:p>
            <a:r>
              <a:rPr lang="en-US" sz="1600" dirty="0"/>
              <a:t>• Best practices for creating structure with a focus on what you can do now during the     coronavirus pandemic and social distancing</a:t>
            </a:r>
          </a:p>
          <a:p>
            <a:r>
              <a:rPr lang="en-US" sz="1600" dirty="0"/>
              <a:t>• Job search and workplace changes</a:t>
            </a:r>
          </a:p>
          <a:p>
            <a:r>
              <a:rPr lang="en-US" sz="1600" dirty="0"/>
              <a:t>• How to identify career guideposts</a:t>
            </a:r>
          </a:p>
          <a:p>
            <a:r>
              <a:rPr lang="en-US" sz="1600" dirty="0"/>
              <a:t>• Where to find opportunities and resources to affect positive change.</a:t>
            </a:r>
          </a:p>
          <a:p>
            <a:endParaRPr lang="en-US" sz="1600" dirty="0"/>
          </a:p>
          <a:p>
            <a:r>
              <a:rPr lang="en-US" sz="1600" dirty="0"/>
              <a:t>Discover how life-long learning, opportunities for certifications, micro-degrees, degrees, and licensure  can bring focus and benefit to your career.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6E16D-BEE0-4814-993B-F82B60CD9295}"/>
              </a:ext>
            </a:extLst>
          </p:cNvPr>
          <p:cNvSpPr txBox="1"/>
          <p:nvPr/>
        </p:nvSpPr>
        <p:spPr>
          <a:xfrm>
            <a:off x="6543675" y="304800"/>
            <a:ext cx="24288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Fri, April 10, 2020</a:t>
            </a:r>
          </a:p>
          <a:p>
            <a:pPr algn="ctr"/>
            <a:r>
              <a:rPr lang="de-DE" b="1" dirty="0"/>
              <a:t>9:00 AM – 9:30 AM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Registration limited</a:t>
            </a:r>
          </a:p>
          <a:p>
            <a:pPr algn="ctr"/>
            <a:r>
              <a:rPr lang="en-US" sz="2000" b="1" dirty="0"/>
              <a:t>Register at: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hlinkClick r:id="rId3"/>
              </a:rPr>
              <a:t>Opportunity in the Midst of Chaos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7137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0A274-A29F-4332-B28A-B93EB208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74481" cy="7041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2C4E9-0E64-481D-9844-475B06931ED4}"/>
              </a:ext>
            </a:extLst>
          </p:cNvPr>
          <p:cNvSpPr txBox="1"/>
          <p:nvPr/>
        </p:nvSpPr>
        <p:spPr>
          <a:xfrm>
            <a:off x="5334000" y="152400"/>
            <a:ext cx="358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EBD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YOUR Skills current?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EBD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EBD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EBD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Explore a career upgrade!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CEB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6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25810"/>
            <a:ext cx="8077200" cy="3565312"/>
          </a:xfrm>
        </p:spPr>
        <p:txBody>
          <a:bodyPr>
            <a:noAutofit/>
          </a:bodyPr>
          <a:lstStyle/>
          <a:p>
            <a:pPr algn="l">
              <a:spcBef>
                <a:spcPts val="1800"/>
              </a:spcBef>
            </a:pPr>
            <a:r>
              <a:rPr lang="en-US" sz="2200" b="1" dirty="0">
                <a:solidFill>
                  <a:srgbClr val="FFC000"/>
                </a:solidFill>
              </a:rPr>
              <a:t>You may be eligible for up to </a:t>
            </a:r>
            <a:r>
              <a:rPr lang="en-US" sz="2200" b="1" u="sng" dirty="0">
                <a:solidFill>
                  <a:srgbClr val="FFC000"/>
                </a:solidFill>
              </a:rPr>
              <a:t>$10,000 </a:t>
            </a:r>
            <a:r>
              <a:rPr lang="en-US" sz="2200" b="1" dirty="0">
                <a:solidFill>
                  <a:srgbClr val="FFC000"/>
                </a:solidFill>
              </a:rPr>
              <a:t>in WIOA funding for school:</a:t>
            </a:r>
          </a:p>
          <a:p>
            <a:pPr marL="228600" algn="l">
              <a:spcBef>
                <a:spcPts val="1800"/>
              </a:spcBef>
            </a:pPr>
            <a:r>
              <a:rPr lang="en-US" sz="2000" b="1" dirty="0">
                <a:solidFill>
                  <a:schemeClr val="bg1"/>
                </a:solidFill>
              </a:rPr>
              <a:t>Upgrade your skills and/or</a:t>
            </a:r>
          </a:p>
          <a:p>
            <a:pPr marL="228600" algn="l">
              <a:spcBef>
                <a:spcPts val="1800"/>
              </a:spcBef>
            </a:pPr>
            <a:r>
              <a:rPr lang="en-US" sz="2000" b="1" dirty="0">
                <a:solidFill>
                  <a:schemeClr val="bg1"/>
                </a:solidFill>
              </a:rPr>
              <a:t>Get a professional certification</a:t>
            </a:r>
          </a:p>
          <a:p>
            <a:pPr marL="228600" algn="l">
              <a:spcBef>
                <a:spcPts val="1800"/>
              </a:spcBef>
            </a:pPr>
            <a:r>
              <a:rPr lang="en-US" sz="2000" b="1" dirty="0">
                <a:solidFill>
                  <a:schemeClr val="bg1"/>
                </a:solidFill>
              </a:rPr>
              <a:t>Grant pays for tuition, books, fees, equipment</a:t>
            </a:r>
          </a:p>
          <a:p>
            <a:pPr marL="228600" algn="l">
              <a:spcBef>
                <a:spcPts val="1800"/>
              </a:spcBef>
            </a:pPr>
            <a:r>
              <a:rPr lang="en-US" sz="2000" b="1" dirty="0">
                <a:solidFill>
                  <a:schemeClr val="bg1"/>
                </a:solidFill>
              </a:rPr>
              <a:t>Receive unemployment benefits while going to school**</a:t>
            </a:r>
          </a:p>
          <a:p>
            <a:pPr marL="571500" lvl="1" algn="r">
              <a:spcBef>
                <a:spcPts val="1800"/>
              </a:spcBef>
            </a:pPr>
            <a:r>
              <a:rPr lang="en-US" sz="1400" b="1" i="1" dirty="0">
                <a:solidFill>
                  <a:prstClr val="white"/>
                </a:solidFill>
              </a:rPr>
              <a:t>*Training grant approval is based on your need &amp; suitability. </a:t>
            </a:r>
          </a:p>
          <a:p>
            <a:pPr marL="571500" lvl="1" algn="r">
              <a:spcBef>
                <a:spcPts val="1800"/>
              </a:spcBef>
            </a:pPr>
            <a:r>
              <a:rPr lang="en-US" sz="1400" b="1" i="1" dirty="0">
                <a:solidFill>
                  <a:schemeClr val="bg1"/>
                </a:solidFill>
              </a:rPr>
              <a:t>**Assuming you are eligible, the maximum length of regular state-funded unemployment insurance in Illinois is 26 weeks.  Training does not extend benefits.</a:t>
            </a:r>
          </a:p>
          <a:p>
            <a:pPr marL="228600" algn="l">
              <a:spcBef>
                <a:spcPts val="1800"/>
              </a:spcBef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DCEB2-CA56-415C-8292-FC1FFEBE8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6629400" cy="2683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FC06D-DDE8-4BEF-B26A-C5E4A8135832}"/>
              </a:ext>
            </a:extLst>
          </p:cNvPr>
          <p:cNvSpPr txBox="1"/>
          <p:nvPr/>
        </p:nvSpPr>
        <p:spPr>
          <a:xfrm>
            <a:off x="969169" y="11660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Employees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BA9E7-7118-4C0D-9F25-491F00DC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8" y="510424"/>
            <a:ext cx="3014662" cy="6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3466-3EA1-4AE8-89B4-DB5F509D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612" y="148682"/>
            <a:ext cx="4950776" cy="99721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+mn-lt"/>
              </a:rPr>
              <a:t>IT Training Opportunities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568C0-7F9B-4740-ACCB-51C8F7104866}"/>
              </a:ext>
            </a:extLst>
          </p:cNvPr>
          <p:cNvSpPr txBox="1"/>
          <p:nvPr/>
        </p:nvSpPr>
        <p:spPr>
          <a:xfrm>
            <a:off x="560150" y="1466798"/>
            <a:ext cx="8023700" cy="163121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Certified Information Systems Security Professional (CISSP), CompTIA A+, Network+ and Security Certifications; Cisco Certified Networking Technician (CCENT); Cisco Certified Network Associate or Professional (CCNA/CCNP); Microsoft Certified Solutions Associate (MCSA) or Expert (MCSE); AWS Certified Cloud Practitioner and Security.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D526A76-5643-4858-98D6-4470A342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1545"/>
            <a:ext cx="1066800" cy="874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13CEC-C06E-4900-A80B-4808DC245BAF}"/>
              </a:ext>
            </a:extLst>
          </p:cNvPr>
          <p:cNvSpPr txBox="1"/>
          <p:nvPr/>
        </p:nvSpPr>
        <p:spPr>
          <a:xfrm>
            <a:off x="555387" y="3498353"/>
            <a:ext cx="7376218" cy="163121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IT Management and Business Analysis: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Project Management Professional (PMP); PMI Agile Certified Practitioner (PMI-ACP), or Lean Six Sigma Certified ScrumMaster (CSM), Certified Business Analysis Professional (CBAP), Big Data, Certified Cloud Security Professional (CCSP).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93AA2-2625-4105-9362-0AC2F4E39880}"/>
              </a:ext>
            </a:extLst>
          </p:cNvPr>
          <p:cNvSpPr/>
          <p:nvPr/>
        </p:nvSpPr>
        <p:spPr>
          <a:xfrm>
            <a:off x="555387" y="5408219"/>
            <a:ext cx="6765288" cy="707886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Programming, developer, and e-commerce roles: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Java, </a:t>
            </a:r>
            <a:r>
              <a:rPr lang="en-US" sz="2000" dirty="0" err="1">
                <a:solidFill>
                  <a:schemeClr val="bg1"/>
                </a:solidFill>
              </a:rPr>
              <a:t>.Net</a:t>
            </a:r>
            <a:r>
              <a:rPr lang="en-US" sz="2000" dirty="0">
                <a:solidFill>
                  <a:schemeClr val="bg1"/>
                </a:solidFill>
              </a:rPr>
              <a:t>, Agile, Software Testing &amp; Quality Assurance.</a:t>
            </a:r>
          </a:p>
        </p:txBody>
      </p:sp>
    </p:spTree>
    <p:extLst>
      <p:ext uri="{BB962C8B-B14F-4D97-AF65-F5344CB8AC3E}">
        <p14:creationId xmlns:p14="http://schemas.microsoft.com/office/powerpoint/2010/main" val="189189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2473-396D-4516-B77C-F89427CF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936517"/>
            <a:ext cx="6230469" cy="1778483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for laid off workers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WIOA approved training programs &amp; providers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job seeker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BF31A-9C01-4867-A7B3-E46AAE8B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9" y="568551"/>
            <a:ext cx="8265462" cy="2533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12C8CD-3091-4C7B-BAE2-F8F541445F7C}"/>
              </a:ext>
            </a:extLst>
          </p:cNvPr>
          <p:cNvSpPr txBox="1"/>
          <p:nvPr/>
        </p:nvSpPr>
        <p:spPr>
          <a:xfrm>
            <a:off x="439269" y="332589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Visit Illinoisworknet.com to view: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1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16EC2-97EF-4757-9A3A-91EBFF05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9" y="274969"/>
            <a:ext cx="5343642" cy="3286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1CA91E-34C9-4AE0-9E90-9F1338C3FAB3}"/>
              </a:ext>
            </a:extLst>
          </p:cNvPr>
          <p:cNvSpPr txBox="1"/>
          <p:nvPr/>
        </p:nvSpPr>
        <p:spPr>
          <a:xfrm>
            <a:off x="313670" y="4053482"/>
            <a:ext cx="37719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 Started TODAY!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Spihera@worknetdupage.org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connect with a career counselor!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B421F-E757-48F8-AD95-E94893B58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3333750"/>
            <a:ext cx="47529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1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95826F-FE57-467F-A491-7F545D3E6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966" y="4585813"/>
            <a:ext cx="2743200" cy="1827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A6AE8-DAF6-4E82-ACAC-97360F401A72}"/>
              </a:ext>
            </a:extLst>
          </p:cNvPr>
          <p:cNvSpPr txBox="1"/>
          <p:nvPr/>
        </p:nvSpPr>
        <p:spPr>
          <a:xfrm>
            <a:off x="1480913" y="2240557"/>
            <a:ext cx="6182174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3600" dirty="0">
                <a:cs typeface="Calibri"/>
              </a:rPr>
              <a:t>Email me at spihera@worknetdupage.org</a:t>
            </a:r>
          </a:p>
          <a:p>
            <a:pPr algn="ctr"/>
            <a:endParaRPr lang="en-US" sz="2400" dirty="0">
              <a:solidFill>
                <a:srgbClr val="FFFF00"/>
              </a:solidFill>
              <a:highlight>
                <a:srgbClr val="FFFF00"/>
              </a:highlight>
              <a:cs typeface="Calibri"/>
            </a:endParaRPr>
          </a:p>
          <a:p>
            <a:r>
              <a:rPr lang="en-US" sz="2000" u="sng" dirty="0">
                <a:cs typeface="Calibri"/>
              </a:rPr>
              <a:t>Include: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Your Name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Company (layoff event company) 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Personal email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Phone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Home address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Job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F7611-0FD4-40EC-A8D3-EBBCBC72DE44}"/>
              </a:ext>
            </a:extLst>
          </p:cNvPr>
          <p:cNvSpPr txBox="1"/>
          <p:nvPr/>
        </p:nvSpPr>
        <p:spPr>
          <a:xfrm>
            <a:off x="3092839" y="401103"/>
            <a:ext cx="569055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Ink Free"/>
                <a:ea typeface="+mn-lt"/>
                <a:cs typeface="+mn-lt"/>
              </a:rPr>
              <a:t>Let’s Stay Connected!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3E3FF23-763A-4B75-A3CA-4488FEC8D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26" y="204698"/>
            <a:ext cx="2855163" cy="213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60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1600200"/>
            <a:ext cx="8153400" cy="449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Ron Johnson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Illinois Department of Commerce &amp; Economic Opportunity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Susi Pihera</a:t>
            </a:r>
          </a:p>
          <a:p>
            <a:pPr marL="400050" lvl="1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DuPage County Workforce Development Division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Scott Miller</a:t>
            </a:r>
          </a:p>
          <a:p>
            <a:pPr marL="400050" lvl="1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U.S. DOL, Employee Benefits Security Administration</a:t>
            </a:r>
          </a:p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cs typeface="Arial"/>
              </a:rPr>
              <a:t>Mary Garcia</a:t>
            </a:r>
          </a:p>
          <a:p>
            <a:pPr marL="400050" lvl="1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Illinois Department of Employment Security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7200" b="1" dirty="0">
              <a:solidFill>
                <a:srgbClr val="B74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1100435"/>
            <a:ext cx="6553200" cy="847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292458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692" y="260170"/>
            <a:ext cx="8610600" cy="14858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U.S. Department of Labor</a:t>
            </a:r>
            <a:br>
              <a:rPr lang="en-US" sz="36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 Employee Benefits Security Administration</a:t>
            </a:r>
            <a:br>
              <a:rPr lang="en-US" sz="2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752600"/>
            <a:ext cx="7010400" cy="3962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Retirement &amp; Health Care Coverage answers for dislocated workers</a:t>
            </a:r>
          </a:p>
          <a:p>
            <a:pPr algn="l"/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84572" indent="-213122" algn="l">
              <a:spcBef>
                <a:spcPts val="135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Visit us at www.dol.gov/agencies/ebsa</a:t>
            </a:r>
          </a:p>
          <a:p>
            <a:pPr marL="384572" indent="-213122" algn="l">
              <a:spcBef>
                <a:spcPts val="135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Call us at (866) 444-3272</a:t>
            </a:r>
          </a:p>
          <a:p>
            <a:pPr marL="384572" indent="-213122" algn="l">
              <a:spcBef>
                <a:spcPts val="135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Contact us electronically at www.askebsa.dol.gov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72000"/>
            <a:ext cx="2131585" cy="20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71" y="19594"/>
            <a:ext cx="173355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COBRA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876800"/>
          </a:xfrm>
        </p:spPr>
        <p:txBody>
          <a:bodyPr>
            <a:normAutofit fontScale="92500"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Allows you to continue on your former employer’s group health plan for up to 18 months following a job loss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Up to 29 months if you (or your beneficiary) are deemed disabled by SSA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You pay the full cost of the insurance plus a 2% administration fee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There is a formal election process to get onto COBRA  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The election notice must be sent to you within 44 days of coverage loss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You have 60 days to elect the COBRA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You have 45 days to make your first payment from the date of election</a:t>
            </a:r>
          </a:p>
          <a:p>
            <a:pPr marL="342900" lvl="1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COBRA coverage is retroactive to date coverage was terminated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Outstanding claims and out of pocket expenses will be paid or reimbursed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51363"/>
            <a:ext cx="1051560" cy="103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34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686550" cy="1082674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HIPAA Special Enrollment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32035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Allows enrollment in a spouse’s employer’s plan (or a parent’s employer’s plan if you are under age 26)  when you lose health coverage based upon a job loss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Your spouse (or parent) must request special enrollment from his or her employer’s plan within 30 days of losing coverage 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Coverage becomes effective the first day of the following month 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HIPAA </a:t>
            </a:r>
            <a:r>
              <a:rPr lang="en-US" sz="2000" b="1" i="1" u="sng" dirty="0">
                <a:solidFill>
                  <a:schemeClr val="bg1"/>
                </a:solidFill>
              </a:rPr>
              <a:t>does not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provide a special enrollment right when an employer stops paying towards COBRA based upon a severance agreement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59686"/>
            <a:ext cx="1051560" cy="103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153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2129" y="1638300"/>
            <a:ext cx="7543800" cy="43053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You can enroll in the marketplace up to 60 days before your insurance ends or within 60 days after your insurance ends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Unlike COBRA, the coverage is not retroactive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Enroll by the 15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of the month for the coverage to begin the 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of the following month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There are multiple coverage options available to you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 marketplace will also determine whether you qualify for Medicaid 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The marketplace </a:t>
            </a:r>
            <a:r>
              <a:rPr lang="en-US" sz="2000" b="1" u="sng" dirty="0">
                <a:solidFill>
                  <a:schemeClr val="bg1"/>
                </a:solidFill>
              </a:rPr>
              <a:t>may</a:t>
            </a:r>
            <a:r>
              <a:rPr lang="en-US" sz="2000" b="1" dirty="0">
                <a:solidFill>
                  <a:schemeClr val="bg1"/>
                </a:solidFill>
              </a:rPr>
              <a:t> allow enrollment when an employer stops paying towards COBRA based upon a severance agreement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6319" y="348626"/>
            <a:ext cx="712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Affordable Care Act (ACA)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Health Insurance Marketplace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28" y="5638800"/>
            <a:ext cx="1048603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2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05200" y="1936474"/>
            <a:ext cx="5410200" cy="354992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n-US" sz="750" b="1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GET COVERED ILLINOIS - official health marketplace for Illinois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(866) 311-1119 • getcoveredillinois.gov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ENROLL DUPAGE - DUPAGE COUNTY HEALTH DEPT.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Robin Lavender, </a:t>
            </a:r>
            <a:r>
              <a:rPr lang="en-US" sz="2000" i="1" dirty="0">
                <a:solidFill>
                  <a:schemeClr val="bg1"/>
                </a:solidFill>
                <a:cs typeface="Arial" panose="020B0604020202020204" pitchFamily="34" charset="0"/>
              </a:rPr>
              <a:t>ACA Navigator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630-221-7049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robin.lavender@dupagehealth.org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Please call (800) 318-2596 or visit www.healthcare.gov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if you do not live in Illinois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753390" cy="26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685800"/>
            <a:ext cx="7129130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75" b="1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Affordable Care Act (ACA) </a:t>
            </a:r>
          </a:p>
          <a:p>
            <a:pPr algn="ctr" defTabSz="685800"/>
            <a:r>
              <a:rPr lang="en-US" sz="2400" b="1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Health Insurance Marketplace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628" y="5638800"/>
            <a:ext cx="1048603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5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4628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What options do I have regarding my retirement benefits?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600200"/>
            <a:ext cx="7391400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/>
                </a:solidFill>
                <a:cs typeface="Arial" pitchFamily="34" charset="0"/>
              </a:rPr>
              <a:t>401(k) Plan </a:t>
            </a:r>
            <a:endParaRPr lang="en-US" sz="3000" dirty="0">
              <a:solidFill>
                <a:schemeClr val="bg1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sz="2000" b="1" i="1" dirty="0">
                <a:solidFill>
                  <a:schemeClr val="bg1"/>
                </a:solidFill>
                <a:cs typeface="Arial" pitchFamily="34" charset="0"/>
              </a:rPr>
              <a:t>Take a distribution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There is 20% automatic tax withholding and a 10% penalty if you are younger than 59 ½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A distribution may also affect your unemployment benefits</a:t>
            </a:r>
          </a:p>
          <a:p>
            <a:pPr lvl="1"/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sz="2000" b="1" i="1" dirty="0">
                <a:solidFill>
                  <a:schemeClr val="bg1"/>
                </a:solidFill>
                <a:cs typeface="Arial" pitchFamily="34" charset="0"/>
              </a:rPr>
              <a:t>Roll the account into another employer plan or your own IRA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There are no tax consequences with a rollover</a:t>
            </a:r>
          </a:p>
          <a:p>
            <a:pPr lvl="1"/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sz="2000" b="1" i="1" dirty="0">
                <a:solidFill>
                  <a:schemeClr val="bg1"/>
                </a:solidFill>
                <a:cs typeface="Arial" pitchFamily="34" charset="0"/>
              </a:rPr>
              <a:t>Leave the account with your former employer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Make sure the plan has your current mailing address and email address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You should receive information from the plan annually</a:t>
            </a:r>
          </a:p>
          <a:p>
            <a:pPr lvl="1"/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  <a:p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2130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33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534400" cy="14700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Illinois Dept. of Employment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7848600" cy="3352800"/>
          </a:xfrm>
        </p:spPr>
        <p:txBody>
          <a:bodyPr>
            <a:normAutofit/>
          </a:bodyPr>
          <a:lstStyle/>
          <a:p>
            <a:pPr marL="512763" indent="-284163" algn="l">
              <a:spcBef>
                <a:spcPts val="24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to file &amp; certify for unemployment insurance benefits</a:t>
            </a:r>
          </a:p>
          <a:p>
            <a:pPr marL="512763" indent="-284163" algn="l">
              <a:spcBef>
                <a:spcPts val="24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Information on Illinois JobLink</a:t>
            </a:r>
          </a:p>
          <a:p>
            <a:pPr>
              <a:spcBef>
                <a:spcPts val="3600"/>
              </a:spcBef>
            </a:pPr>
            <a:r>
              <a:rPr lang="en-US" sz="2800" dirty="0">
                <a:solidFill>
                  <a:schemeClr val="bg1"/>
                </a:solidFill>
              </a:rPr>
              <a:t>www.ides.illinois.gov</a:t>
            </a:r>
          </a:p>
          <a:p>
            <a:r>
              <a:rPr lang="en-US" sz="2800" dirty="0">
                <a:solidFill>
                  <a:schemeClr val="bg1"/>
                </a:solidFill>
              </a:rPr>
              <a:t>IDES Call Center – 800-244-5631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609600" y="5486400"/>
            <a:ext cx="1938735" cy="1053321"/>
          </a:xfrm>
          <a:prstGeom prst="roundRect">
            <a:avLst/>
          </a:prstGeom>
          <a:solidFill>
            <a:schemeClr val="bg2">
              <a:lumMod val="90000"/>
              <a:alpha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7" y="5507755"/>
            <a:ext cx="2103120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228601"/>
            <a:ext cx="853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file your claim on-line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5238673" cy="444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0613">
            <a:off x="1555627" y="3914141"/>
            <a:ext cx="1158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008" y="1066800"/>
            <a:ext cx="869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Important! </a:t>
            </a:r>
            <a:r>
              <a:rPr lang="en-US" sz="2400" dirty="0">
                <a:solidFill>
                  <a:schemeClr val="bg1"/>
                </a:solidFill>
              </a:rPr>
              <a:t>Verify web address: </a:t>
            </a:r>
            <a:r>
              <a:rPr lang="en-US" sz="2800" dirty="0">
                <a:solidFill>
                  <a:schemeClr val="bg1"/>
                </a:solidFill>
              </a:rPr>
              <a:t>www.IDES.Illinois.gov</a:t>
            </a:r>
          </a:p>
        </p:txBody>
      </p:sp>
    </p:spTree>
    <p:extLst>
      <p:ext uri="{BB962C8B-B14F-4D97-AF65-F5344CB8AC3E}">
        <p14:creationId xmlns:p14="http://schemas.microsoft.com/office/powerpoint/2010/main" val="1234460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CDF20-D975-4616-89FC-6EAEC7AE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85725"/>
            <a:ext cx="4419600" cy="995541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+mn-lt"/>
              </a:rPr>
              <a:t>Online Filing Schedule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1919D-6799-4DFD-A66D-0A432F493807}"/>
              </a:ext>
            </a:extLst>
          </p:cNvPr>
          <p:cNvSpPr/>
          <p:nvPr/>
        </p:nvSpPr>
        <p:spPr>
          <a:xfrm>
            <a:off x="304800" y="990600"/>
            <a:ext cx="82153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order to process the extremely high volume of unemployment benefit claims due to COVID-19, IDES has implemented the following schedule for those filing claims online: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u="sng" dirty="0">
                <a:solidFill>
                  <a:schemeClr val="bg1"/>
                </a:solidFill>
              </a:rPr>
              <a:t>Online Filing Schedule: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Last names beginning with letters </a:t>
            </a:r>
            <a:r>
              <a:rPr lang="en-US" sz="2000" b="1" dirty="0">
                <a:solidFill>
                  <a:schemeClr val="bg1"/>
                </a:solidFill>
              </a:rPr>
              <a:t>A-M</a:t>
            </a:r>
            <a:r>
              <a:rPr lang="en-US" sz="2000" dirty="0">
                <a:solidFill>
                  <a:schemeClr val="bg1"/>
                </a:solidFill>
              </a:rPr>
              <a:t> will be Sundays, Tuesdays, or Thursdays.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Last names beginning with letters </a:t>
            </a:r>
            <a:r>
              <a:rPr lang="en-US" sz="2000" b="1" dirty="0">
                <a:solidFill>
                  <a:schemeClr val="bg1"/>
                </a:solidFill>
              </a:rPr>
              <a:t>N-Z</a:t>
            </a:r>
            <a:r>
              <a:rPr lang="en-US" sz="2000" dirty="0">
                <a:solidFill>
                  <a:schemeClr val="bg1"/>
                </a:solidFill>
              </a:rPr>
              <a:t> will be Mondays, Wednesday, Fridays.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Saturdays will be available for anyone to accommodate those who could not file during their allotted window.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17DC6-58F4-478E-8FD3-56B9DFD9747C}"/>
              </a:ext>
            </a:extLst>
          </p:cNvPr>
          <p:cNvSpPr/>
          <p:nvPr/>
        </p:nvSpPr>
        <p:spPr>
          <a:xfrm>
            <a:off x="1981200" y="5174902"/>
            <a:ext cx="6934200" cy="13849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The day or time of day in which a claim is filed will not impact whether you receive benefits or your benefit amount. Additionally, claims will be back-dated to reflect the date in which a claimant was laid-off or let go from their job due to COVID-19.</a:t>
            </a:r>
          </a:p>
          <a:p>
            <a:endParaRPr lang="en-US" sz="1400" b="1" i="1" dirty="0"/>
          </a:p>
          <a:p>
            <a:r>
              <a:rPr lang="en-US" sz="1400" b="1" i="1" dirty="0"/>
              <a:t>Note: The days in which you can file a claim may be different from the days in which you are asked to certify</a:t>
            </a:r>
            <a:r>
              <a:rPr lang="en-US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7278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3" y="1295400"/>
            <a:ext cx="60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registered; enter Username &amp; password.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time registration click register.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7922886" cy="35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46298"/>
            <a:ext cx="558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First Step - Log In</a:t>
            </a:r>
          </a:p>
        </p:txBody>
      </p:sp>
    </p:spTree>
    <p:extLst>
      <p:ext uri="{BB962C8B-B14F-4D97-AF65-F5344CB8AC3E}">
        <p14:creationId xmlns:p14="http://schemas.microsoft.com/office/powerpoint/2010/main" val="417320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6" y="246365"/>
            <a:ext cx="8135438" cy="12954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 is to help you get back to work!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96" y="2362200"/>
            <a:ext cx="7695112" cy="4059560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WIOA Services are </a:t>
            </a:r>
            <a:r>
              <a:rPr lang="en-US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you due to the workforce reduction at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Federally funded, paid for through your tax dollars. 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access services anywhere in the United States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58991" y="1508311"/>
            <a:ext cx="72260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Workforce Innovation &amp; Opportunity Act </a:t>
            </a:r>
          </a:p>
          <a:p>
            <a:pPr algn="ctr"/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“WIOA”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5C492-8181-4681-881E-A7998CEB2638}"/>
              </a:ext>
            </a:extLst>
          </p:cNvPr>
          <p:cNvSpPr txBox="1"/>
          <p:nvPr/>
        </p:nvSpPr>
        <p:spPr>
          <a:xfrm>
            <a:off x="5331957" y="3770687"/>
            <a:ext cx="197869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Westmont, Illinois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377C8-CFC1-4BD3-8701-D96F1F64A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158" y="3626141"/>
            <a:ext cx="328602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7" y="1042255"/>
            <a:ext cx="7355986" cy="531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5500" y="2743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Driver’s License or State 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9193" y="4751922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Enter weight as listed on 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700D-AA5A-4ECE-9DAF-753019DDFA8E}"/>
              </a:ext>
            </a:extLst>
          </p:cNvPr>
          <p:cNvSpPr txBox="1"/>
          <p:nvPr/>
        </p:nvSpPr>
        <p:spPr>
          <a:xfrm>
            <a:off x="685800" y="304800"/>
            <a:ext cx="3985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Verifying your identity</a:t>
            </a:r>
          </a:p>
        </p:txBody>
      </p:sp>
    </p:spTree>
    <p:extLst>
      <p:ext uri="{BB962C8B-B14F-4D97-AF65-F5344CB8AC3E}">
        <p14:creationId xmlns:p14="http://schemas.microsoft.com/office/powerpoint/2010/main" val="2047135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165" y="238172"/>
            <a:ext cx="8534400" cy="83820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Illinois Dept. of Employment Security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908" y="1364100"/>
            <a:ext cx="5486400" cy="838201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UI Findings Letter should arrive U.S. Mail  5 – 7 days after you filed your claim</a:t>
            </a: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41173" y="5429250"/>
            <a:ext cx="1938735" cy="1053321"/>
          </a:xfrm>
          <a:prstGeom prst="roundRect">
            <a:avLst/>
          </a:prstGeom>
          <a:solidFill>
            <a:schemeClr val="bg2">
              <a:lumMod val="90000"/>
              <a:alpha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80" y="5432271"/>
            <a:ext cx="2103120" cy="1051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39" y="6010563"/>
            <a:ext cx="591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page 1 of “I filed my claim, what happens now” brochure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F23445-95CA-4FD6-9199-1F7AC8090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7" y="2313684"/>
            <a:ext cx="6319993" cy="3202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D6981B-5A57-44A1-BAFB-0484A65AFD3C}"/>
              </a:ext>
            </a:extLst>
          </p:cNvPr>
          <p:cNvSpPr txBox="1"/>
          <p:nvPr/>
        </p:nvSpPr>
        <p:spPr>
          <a:xfrm>
            <a:off x="548046" y="4724400"/>
            <a:ext cx="224028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22607-8162-4EF7-B10D-8FE6A0161FF8}"/>
              </a:ext>
            </a:extLst>
          </p:cNvPr>
          <p:cNvSpPr txBox="1"/>
          <p:nvPr/>
        </p:nvSpPr>
        <p:spPr>
          <a:xfrm>
            <a:off x="4724401" y="3915007"/>
            <a:ext cx="1134768" cy="215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5A0ECE-6D65-4EE1-9670-5C397F612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989" y="1341668"/>
            <a:ext cx="3021211" cy="3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18" y="7542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 Findings Letter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9" descr="Image result for orange arrow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1869" y="4501425"/>
            <a:ext cx="6210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2020 MAXIMUM WEEKLY BENEFIT AMOUNTS: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/>
              <a:t>$484.00 	Single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no </a:t>
            </a:r>
            <a:r>
              <a:rPr lang="en-US" sz="2000" kern="0" dirty="0"/>
              <a:t>dependents 		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/>
              <a:t>$577.00	Non-working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spouse as </a:t>
            </a:r>
            <a:r>
              <a:rPr lang="en-US" sz="2000" kern="0" dirty="0"/>
              <a:t>dependent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/>
              <a:t>$669.00	With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one or more child under 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1103" y="5923846"/>
            <a:ext cx="5234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*As of January 5, 2020, these amounts are subject to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0E0A7-693D-4E9F-98B2-F062A907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95" y="1328373"/>
            <a:ext cx="8039209" cy="3034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83C9A8-EE7D-4E81-B59F-E39B09D434DD}"/>
              </a:ext>
            </a:extLst>
          </p:cNvPr>
          <p:cNvSpPr txBox="1"/>
          <p:nvPr/>
        </p:nvSpPr>
        <p:spPr>
          <a:xfrm>
            <a:off x="552395" y="1328373"/>
            <a:ext cx="6534205" cy="50042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FEC02-AE57-4890-8CA4-067894AD813B}"/>
              </a:ext>
            </a:extLst>
          </p:cNvPr>
          <p:cNvSpPr txBox="1"/>
          <p:nvPr/>
        </p:nvSpPr>
        <p:spPr>
          <a:xfrm>
            <a:off x="552395" y="2837105"/>
            <a:ext cx="7354988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5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Information on YOUR Findings 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48F1F-3740-471E-9362-020EFD97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6" y="1905000"/>
            <a:ext cx="8142203" cy="4126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2C077-2EE7-4641-8DEA-673C2F902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5973">
            <a:off x="7494983" y="4897457"/>
            <a:ext cx="1164437" cy="1341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C40EA-3269-4064-AD12-BC33709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38660">
            <a:off x="78507" y="5001986"/>
            <a:ext cx="1164437" cy="1341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938BC-033D-43EC-B4A6-26A95A6B20E4}"/>
              </a:ext>
            </a:extLst>
          </p:cNvPr>
          <p:cNvSpPr txBox="1"/>
          <p:nvPr/>
        </p:nvSpPr>
        <p:spPr>
          <a:xfrm>
            <a:off x="1066799" y="5672603"/>
            <a:ext cx="251460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021D3-B8A9-46E0-9ADA-AE50390991BB}"/>
              </a:ext>
            </a:extLst>
          </p:cNvPr>
          <p:cNvSpPr txBox="1"/>
          <p:nvPr/>
        </p:nvSpPr>
        <p:spPr>
          <a:xfrm>
            <a:off x="5105400" y="5667160"/>
            <a:ext cx="251460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46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9445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receive UI benefits, you must certify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6" y="1371600"/>
            <a:ext cx="53326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7108" y="1219200"/>
            <a:ext cx="3228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Certify every </a:t>
            </a:r>
            <a:r>
              <a:rPr lang="en-US" sz="2200" b="1" dirty="0">
                <a:solidFill>
                  <a:schemeClr val="bg1"/>
                </a:solidFill>
              </a:rPr>
              <a:t>2 weeks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Review and prepare the answers before you certify to ensure quick, accurate certification. 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You must be: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</a:rPr>
              <a:t>Able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</a:rPr>
              <a:t>Available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</a:rPr>
              <a:t>Actively searching for work to receive unemployment insurance benefits.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643">
            <a:off x="2046950" y="3324499"/>
            <a:ext cx="1122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216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CF771-9A16-4761-B3E5-AD1F3916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46418"/>
            <a:ext cx="3810000" cy="1209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22F734-A1F0-4281-9E5C-1F1BA366A13A}"/>
              </a:ext>
            </a:extLst>
          </p:cNvPr>
          <p:cNvSpPr/>
          <p:nvPr/>
        </p:nvSpPr>
        <p:spPr>
          <a:xfrm>
            <a:off x="5060852" y="322689"/>
            <a:ext cx="3581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Review and prepare answers before you certify to ensure quick, accurate certification.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Pg. 3 of “I filed my claim, what happens now” brochure.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D5116A-9EF3-4141-9CC3-D1727843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5216"/>
            <a:ext cx="48768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Certify via the telephone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B7B10-EE46-4F62-A292-4AED8C73DEA1}"/>
              </a:ext>
            </a:extLst>
          </p:cNvPr>
          <p:cNvSpPr/>
          <p:nvPr/>
        </p:nvSpPr>
        <p:spPr>
          <a:xfrm>
            <a:off x="4793566" y="216623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6. Are you receiving or have you applied for primary Social Security</a:t>
            </a:r>
          </a:p>
          <a:p>
            <a:r>
              <a:rPr lang="en-US" sz="1200" dirty="0">
                <a:solidFill>
                  <a:schemeClr val="bg1"/>
                </a:solidFill>
              </a:rPr>
              <a:t>benefits?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7. Other than Social Security, are you receiving or have you</a:t>
            </a:r>
          </a:p>
          <a:p>
            <a:r>
              <a:rPr lang="en-US" sz="1200" dirty="0">
                <a:solidFill>
                  <a:schemeClr val="bg1"/>
                </a:solidFill>
              </a:rPr>
              <a:t> applied fora retirement or disability pension?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• If yes, has the amount changed?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8. Did you attend school or receive training?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• If yes, did you attend all scheduled training courses?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• If no, enter the number of days that you did not attend class.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9. Do you have a current workers’ compensation claim or do you expect</a:t>
            </a:r>
          </a:p>
          <a:p>
            <a:r>
              <a:rPr lang="en-US" sz="1200" dirty="0">
                <a:solidFill>
                  <a:schemeClr val="bg1"/>
                </a:solidFill>
              </a:rPr>
              <a:t>to receive workers’ compensation for a temporary disability?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10. Has your phone number changed?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• If yes, enter your new ten-digit telephone number.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11. Has your mailing address changed?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69654D-28E6-4DA4-952A-6A02CDB5CB3E}"/>
              </a:ext>
            </a:extLst>
          </p:cNvPr>
          <p:cNvSpPr/>
          <p:nvPr/>
        </p:nvSpPr>
        <p:spPr>
          <a:xfrm>
            <a:off x="228600" y="2337628"/>
            <a:ext cx="4572000" cy="41395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. Have you received or will you receive holiday pay during the period</a:t>
            </a:r>
          </a:p>
          <a:p>
            <a:r>
              <a:rPr lang="en-US" sz="1200" dirty="0">
                <a:solidFill>
                  <a:schemeClr val="bg1"/>
                </a:solidFill>
              </a:rPr>
              <a:t>of Sunday through Saturday (week 1 beginning date through week 2</a:t>
            </a:r>
          </a:p>
          <a:p>
            <a:r>
              <a:rPr lang="en-US" sz="1200" dirty="0">
                <a:solidFill>
                  <a:schemeClr val="bg1"/>
                </a:solidFill>
              </a:rPr>
              <a:t>ending date)?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• If yes, enter the gross amount of your holiday pay (before</a:t>
            </a:r>
          </a:p>
          <a:p>
            <a:r>
              <a:rPr lang="en-US" sz="1200" dirty="0">
                <a:solidFill>
                  <a:schemeClr val="bg1"/>
                </a:solidFill>
              </a:rPr>
              <a:t>deductions) for each week.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2. Did you work during the period of Sunday (week 1 beginning date)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through Saturday (week 2 ending date)?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• If yes, enter the total amount of earnings (before deductions)</a:t>
            </a:r>
          </a:p>
          <a:p>
            <a:r>
              <a:rPr lang="en-US" sz="1200" dirty="0">
                <a:solidFill>
                  <a:schemeClr val="bg1"/>
                </a:solidFill>
              </a:rPr>
              <a:t>for each week.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3. Has your dependency status changed during this certification period?</a:t>
            </a:r>
          </a:p>
          <a:p>
            <a:r>
              <a:rPr lang="en-US" sz="1200" dirty="0">
                <a:solidFill>
                  <a:schemeClr val="bg1"/>
                </a:solidFill>
              </a:rPr>
              <a:t>4. Were you able and available to work each day during your normal</a:t>
            </a:r>
          </a:p>
          <a:p>
            <a:r>
              <a:rPr lang="en-US" sz="1200" dirty="0">
                <a:solidFill>
                  <a:schemeClr val="bg1"/>
                </a:solidFill>
              </a:rPr>
              <a:t>work week?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• If no, enter the number of days you were unavailable for work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each of the weeks.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5. Did you actively look for work for the week of Sunday (week 1</a:t>
            </a:r>
          </a:p>
          <a:p>
            <a:r>
              <a:rPr lang="en-US" sz="1200" dirty="0">
                <a:solidFill>
                  <a:schemeClr val="bg1"/>
                </a:solidFill>
              </a:rPr>
              <a:t>beginning date) through Saturday (week 2 ending date)?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61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571" y="445185"/>
            <a:ext cx="8534400" cy="13716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earnings affect your UI benefits?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4236" y="5618755"/>
            <a:ext cx="1938735" cy="1053321"/>
          </a:xfrm>
          <a:prstGeom prst="roundRect">
            <a:avLst/>
          </a:prstGeom>
          <a:solidFill>
            <a:schemeClr val="tx1">
              <a:alpha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73" y="5625615"/>
            <a:ext cx="2103120" cy="105156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99707" y="2057400"/>
            <a:ext cx="2895600" cy="368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earn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than half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your weekly benefit amount (WBA), you will receive your full WBA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earn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than half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your WBA, there will be a dollar-for-dollar deduction from your WBA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earn an amount equal to or more than your WBA, your claim will be closed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509554" y="2152650"/>
            <a:ext cx="4495800" cy="590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example: Your WBA is $400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69361"/>
              </p:ext>
            </p:extLst>
          </p:nvPr>
        </p:nvGraphicFramePr>
        <p:xfrm>
          <a:off x="3657600" y="2814189"/>
          <a:ext cx="4889500" cy="1464945"/>
        </p:xfrm>
        <a:graphic>
          <a:graphicData uri="http://schemas.openxmlformats.org/drawingml/2006/table">
            <a:tbl>
              <a:tblPr/>
              <a:tblGrid>
                <a:gridCol w="1116875">
                  <a:extLst>
                    <a:ext uri="{9D8B030D-6E8A-4147-A177-3AD203B41FA5}">
                      <a16:colId xmlns:a16="http://schemas.microsoft.com/office/drawing/2014/main" val="3911382831"/>
                    </a:ext>
                  </a:extLst>
                </a:gridCol>
                <a:gridCol w="1193025">
                  <a:extLst>
                    <a:ext uri="{9D8B030D-6E8A-4147-A177-3AD203B41FA5}">
                      <a16:colId xmlns:a16="http://schemas.microsoft.com/office/drawing/2014/main" val="822170118"/>
                    </a:ext>
                  </a:extLst>
                </a:gridCol>
                <a:gridCol w="1285041">
                  <a:extLst>
                    <a:ext uri="{9D8B030D-6E8A-4147-A177-3AD203B41FA5}">
                      <a16:colId xmlns:a16="http://schemas.microsoft.com/office/drawing/2014/main" val="1998249187"/>
                    </a:ext>
                  </a:extLst>
                </a:gridCol>
                <a:gridCol w="1294559">
                  <a:extLst>
                    <a:ext uri="{9D8B030D-6E8A-4147-A177-3AD203B41FA5}">
                      <a16:colId xmlns:a16="http://schemas.microsoft.com/office/drawing/2014/main" val="1114224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Earn less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Earn more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Earn 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18678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than 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than 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 more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11926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WBA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75058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Earnings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$190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$210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$400+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42029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WBA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**$390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20352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220971" y="47608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**dollar-for-dollar deduction from your WBA</a:t>
            </a:r>
          </a:p>
        </p:txBody>
      </p:sp>
    </p:spTree>
    <p:extLst>
      <p:ext uri="{BB962C8B-B14F-4D97-AF65-F5344CB8AC3E}">
        <p14:creationId xmlns:p14="http://schemas.microsoft.com/office/powerpoint/2010/main" val="28937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1790700"/>
            <a:ext cx="2133600" cy="2933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b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Print/save </a:t>
            </a:r>
            <a:r>
              <a:rPr lang="en-US" sz="27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 Summary page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2789"/>
            <a:ext cx="6248400" cy="4275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2438400"/>
            <a:ext cx="15240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162300"/>
            <a:ext cx="34290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4648200"/>
            <a:ext cx="3810000" cy="26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406663" y="284057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 Summary Page</a:t>
            </a:r>
          </a:p>
        </p:txBody>
      </p:sp>
    </p:spTree>
    <p:extLst>
      <p:ext uri="{BB962C8B-B14F-4D97-AF65-F5344CB8AC3E}">
        <p14:creationId xmlns:p14="http://schemas.microsoft.com/office/powerpoint/2010/main" val="3798375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7D0CF0-5228-4EF3-8AC7-94AE1241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00" y="2455707"/>
            <a:ext cx="8232799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2752" y="1572770"/>
            <a:ext cx="4411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www.IllinoisJobLink.com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D1206-4DBE-4CD7-BCE2-436612D71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3636807"/>
            <a:ext cx="8117699" cy="224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69678-6FA9-4906-AA88-3B02DEB38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309" y="2411509"/>
            <a:ext cx="1219200" cy="493819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BB11F93-E062-46BD-946B-F319FCD30F59}"/>
              </a:ext>
            </a:extLst>
          </p:cNvPr>
          <p:cNvSpPr/>
          <p:nvPr/>
        </p:nvSpPr>
        <p:spPr>
          <a:xfrm>
            <a:off x="7671209" y="1714500"/>
            <a:ext cx="533400" cy="741207"/>
          </a:xfrm>
          <a:prstGeom prst="downArrow">
            <a:avLst>
              <a:gd name="adj1" fmla="val 50000"/>
              <a:gd name="adj2" fmla="val 48102"/>
            </a:avLst>
          </a:prstGeom>
          <a:solidFill>
            <a:srgbClr val="EF412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BA099-8DCE-4239-B0CA-3C98985ABFEE}"/>
              </a:ext>
            </a:extLst>
          </p:cNvPr>
          <p:cNvSpPr txBox="1"/>
          <p:nvPr/>
        </p:nvSpPr>
        <p:spPr>
          <a:xfrm>
            <a:off x="6947309" y="1310698"/>
            <a:ext cx="19812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LOG IN/REGISTER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B72E8-0663-4775-B248-169D43F53AED}"/>
              </a:ext>
            </a:extLst>
          </p:cNvPr>
          <p:cNvSpPr txBox="1"/>
          <p:nvPr/>
        </p:nvSpPr>
        <p:spPr>
          <a:xfrm>
            <a:off x="381000" y="416064"/>
            <a:ext cx="742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Employment Service Requirement</a:t>
            </a:r>
          </a:p>
        </p:txBody>
      </p:sp>
    </p:spTree>
    <p:extLst>
      <p:ext uri="{BB962C8B-B14F-4D97-AF65-F5344CB8AC3E}">
        <p14:creationId xmlns:p14="http://schemas.microsoft.com/office/powerpoint/2010/main" val="761369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20D57-E04A-48A1-91BE-765EE4D7F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600200"/>
            <a:ext cx="8305800" cy="1426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63B3D-3A21-448B-8C42-5E98408F6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53" y="2743200"/>
            <a:ext cx="3511847" cy="3620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5CF67-556A-4F94-AC5A-F39AFCB3D7E7}"/>
              </a:ext>
            </a:extLst>
          </p:cNvPr>
          <p:cNvSpPr txBox="1"/>
          <p:nvPr/>
        </p:nvSpPr>
        <p:spPr>
          <a:xfrm>
            <a:off x="609600" y="3276045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 complete your required registration for Illinois JobLink, start by creating a profile.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2A607-BCD9-489D-B44B-69F01058356C}"/>
              </a:ext>
            </a:extLst>
          </p:cNvPr>
          <p:cNvSpPr txBox="1"/>
          <p:nvPr/>
        </p:nvSpPr>
        <p:spPr>
          <a:xfrm>
            <a:off x="394482" y="379285"/>
            <a:ext cx="3895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cs typeface="Arial" panose="020B0604020202020204" pitchFamily="34" charset="0"/>
              </a:rPr>
              <a:t>Illinois JobLink</a:t>
            </a:r>
          </a:p>
        </p:txBody>
      </p:sp>
    </p:spTree>
    <p:extLst>
      <p:ext uri="{BB962C8B-B14F-4D97-AF65-F5344CB8AC3E}">
        <p14:creationId xmlns:p14="http://schemas.microsoft.com/office/powerpoint/2010/main" val="312330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398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an American Job Center</a:t>
            </a:r>
            <a:b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anywhere in the U.S.</a:t>
            </a:r>
            <a:b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www.careeronestop.org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36812-98EF-4C97-AE03-A37F015E8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7391400" cy="4083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02A96C-A38A-40DC-90C9-541EAB7E4581}"/>
              </a:ext>
            </a:extLst>
          </p:cNvPr>
          <p:cNvSpPr txBox="1"/>
          <p:nvPr/>
        </p:nvSpPr>
        <p:spPr>
          <a:xfrm>
            <a:off x="2971800" y="4953000"/>
            <a:ext cx="2971800" cy="1111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AEB156D-6844-4EE7-87A4-9E67A17670A4}"/>
              </a:ext>
            </a:extLst>
          </p:cNvPr>
          <p:cNvSpPr/>
          <p:nvPr/>
        </p:nvSpPr>
        <p:spPr>
          <a:xfrm>
            <a:off x="2057400" y="5334000"/>
            <a:ext cx="914400" cy="4258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13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467600" cy="8382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Illinois JobLink -  Resume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78379" y="1461871"/>
            <a:ext cx="2417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You must create or upload at least one resume. 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Upload/create multiple resumes for different types of  positions you’re seeking!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00137"/>
            <a:ext cx="4935354" cy="511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CA2A3-DC78-4EDF-883B-51EA28A23CF2}"/>
              </a:ext>
            </a:extLst>
          </p:cNvPr>
          <p:cNvSpPr txBox="1"/>
          <p:nvPr/>
        </p:nvSpPr>
        <p:spPr>
          <a:xfrm>
            <a:off x="1176338" y="2706643"/>
            <a:ext cx="358140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378BF-35D2-44EC-8FE4-F9A7618C173F}"/>
              </a:ext>
            </a:extLst>
          </p:cNvPr>
          <p:cNvSpPr txBox="1"/>
          <p:nvPr/>
        </p:nvSpPr>
        <p:spPr>
          <a:xfrm>
            <a:off x="1143000" y="2722031"/>
            <a:ext cx="2727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Enter job title for position you’re seeking</a:t>
            </a:r>
          </a:p>
        </p:txBody>
      </p:sp>
    </p:spTree>
    <p:extLst>
      <p:ext uri="{BB962C8B-B14F-4D97-AF65-F5344CB8AC3E}">
        <p14:creationId xmlns:p14="http://schemas.microsoft.com/office/powerpoint/2010/main" val="1521417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52866" y="1753494"/>
            <a:ext cx="26387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be: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 for work to receive unemployment insurance benefits.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4876800" cy="9445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Searching for a Job!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5819468" cy="45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5412">
            <a:off x="839867" y="4513874"/>
            <a:ext cx="16525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732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Search for Jobs 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870F2-FBC3-4116-AD4D-98B200F2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8046"/>
            <a:ext cx="7077054" cy="5599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1E71C-B8DE-4A6D-A26D-4C1D7C14C846}"/>
              </a:ext>
            </a:extLst>
          </p:cNvPr>
          <p:cNvSpPr txBox="1"/>
          <p:nvPr/>
        </p:nvSpPr>
        <p:spPr>
          <a:xfrm>
            <a:off x="2133600" y="3276600"/>
            <a:ext cx="5029200" cy="731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CF34F-E96A-4A7D-A025-B5EEFE4C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79290">
            <a:off x="3907479" y="3936772"/>
            <a:ext cx="1329043" cy="1371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BC2F8-3BFB-409A-9858-10D91BB4C7D0}"/>
              </a:ext>
            </a:extLst>
          </p:cNvPr>
          <p:cNvSpPr txBox="1"/>
          <p:nvPr/>
        </p:nvSpPr>
        <p:spPr>
          <a:xfrm>
            <a:off x="4672149" y="4591752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Click to view entire posting.</a:t>
            </a:r>
          </a:p>
        </p:txBody>
      </p:sp>
    </p:spTree>
    <p:extLst>
      <p:ext uri="{BB962C8B-B14F-4D97-AF65-F5344CB8AC3E}">
        <p14:creationId xmlns:p14="http://schemas.microsoft.com/office/powerpoint/2010/main" val="2311186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24936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View your Illinois JobLink work search record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371600"/>
            <a:ext cx="6172200" cy="501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5210">
            <a:off x="2008285" y="3260291"/>
            <a:ext cx="1122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357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162800" cy="9445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Illinois JobLink work searches are autogenerated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54162"/>
            <a:ext cx="5579888" cy="49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259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3674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Record work search activity for jobs outside of Illinois JobLink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545393" cy="488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6468" y="283776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Click Here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547">
            <a:off x="5675519" y="2824056"/>
            <a:ext cx="1122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2516956"/>
            <a:ext cx="167640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3020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4" y="609600"/>
            <a:ext cx="7199313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1771">
            <a:off x="3678261" y="3344347"/>
            <a:ext cx="1122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4697" y="3994666"/>
            <a:ext cx="113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11622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2" y="838200"/>
            <a:ext cx="5562599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36" y="2102997"/>
            <a:ext cx="1341236" cy="1371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7" y="2368195"/>
            <a:ext cx="969348" cy="841321"/>
          </a:xfrm>
          <a:prstGeom prst="rect">
            <a:avLst/>
          </a:prstGeom>
        </p:spPr>
      </p:pic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F760353-A48F-4990-8D30-C0AF83496696}"/>
              </a:ext>
            </a:extLst>
          </p:cNvPr>
          <p:cNvSpPr/>
          <p:nvPr/>
        </p:nvSpPr>
        <p:spPr>
          <a:xfrm>
            <a:off x="2258178" y="2438400"/>
            <a:ext cx="171331" cy="152400"/>
          </a:xfrm>
          <a:prstGeom prst="star1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8CFB0-F77B-4330-85E2-C6E9A8520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325" y="2758438"/>
            <a:ext cx="225572" cy="201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37F6E-5066-40B9-B4C2-E2D7D98C4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129" y="3140930"/>
            <a:ext cx="225572" cy="2011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DDDDF55-EADD-4ED3-85B3-0058998BFA07}"/>
              </a:ext>
            </a:extLst>
          </p:cNvPr>
          <p:cNvSpPr txBox="1">
            <a:spLocks/>
          </p:cNvSpPr>
          <p:nvPr/>
        </p:nvSpPr>
        <p:spPr>
          <a:xfrm>
            <a:off x="6618513" y="1510694"/>
            <a:ext cx="2163164" cy="1918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your work search activity for jobs outside of Illinois JobLink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21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192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CCA62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9531" y="4859624"/>
            <a:ext cx="4038600" cy="157133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80205" y="254407"/>
            <a:ext cx="4050138" cy="5745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432" y="5486592"/>
            <a:ext cx="2243522" cy="49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31" y="161925"/>
            <a:ext cx="4038600" cy="45933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66800" y="3320842"/>
            <a:ext cx="2432157" cy="1219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31" y="4859624"/>
            <a:ext cx="2543416" cy="1328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863" y="161925"/>
            <a:ext cx="2754738" cy="1136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662" y="5546145"/>
            <a:ext cx="3745337" cy="380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15B85F-BB28-416A-B7BB-EC18C3350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3336082"/>
            <a:ext cx="225572" cy="201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DC337-0A04-444C-B0B3-855258A34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4859624"/>
            <a:ext cx="225572" cy="201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F8809-402F-4F33-9AE3-409422270B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194" y="254407"/>
            <a:ext cx="225572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3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7" y="427481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How do I know my registration is complete?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0" y="1828800"/>
            <a:ext cx="2418787" cy="282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8674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0845">
            <a:off x="6006123" y="2011642"/>
            <a:ext cx="1164437" cy="853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081" y="2351782"/>
            <a:ext cx="3677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Verify </a:t>
            </a:r>
            <a:r>
              <a:rPr lang="en-US" sz="3200" b="1" dirty="0">
                <a:solidFill>
                  <a:srgbClr val="00DE64"/>
                </a:solidFill>
              </a:rPr>
              <a:t>UI Registered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 is </a:t>
            </a:r>
            <a:r>
              <a:rPr lang="en-US" sz="3200" b="1" dirty="0">
                <a:solidFill>
                  <a:srgbClr val="00DE64"/>
                </a:solidFill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130369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84582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customer choice on where to access services</a:t>
            </a:r>
            <a:r>
              <a:rPr lang="en-US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1638300"/>
            <a:ext cx="3200400" cy="4076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indent="0">
              <a:spcBef>
                <a:spcPts val="24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Go to the workNet Center closer to your home</a:t>
            </a:r>
          </a:p>
          <a:p>
            <a:pPr marL="236538" indent="0" algn="ctr">
              <a:spcBef>
                <a:spcPts val="2400"/>
              </a:spcBef>
              <a:buNone/>
            </a:pPr>
            <a:r>
              <a:rPr lang="en-US" sz="2000" i="1" dirty="0">
                <a:solidFill>
                  <a:schemeClr val="bg1"/>
                </a:solidFill>
              </a:rPr>
              <a:t>OR</a:t>
            </a:r>
          </a:p>
          <a:p>
            <a:pPr marL="236538" indent="0" algn="ctr">
              <a:spcBef>
                <a:spcPts val="2400"/>
              </a:spcBef>
              <a:buNone/>
            </a:pPr>
            <a:endParaRPr lang="en-US" sz="2000" i="1" dirty="0">
              <a:solidFill>
                <a:schemeClr val="bg1"/>
              </a:solidFill>
            </a:endParaRPr>
          </a:p>
          <a:p>
            <a:pPr marL="236538" indent="0" algn="ctr">
              <a:spcBef>
                <a:spcPts val="2400"/>
              </a:spcBef>
              <a:buNone/>
            </a:pPr>
            <a:endParaRPr lang="en-US" sz="2000" i="1" dirty="0">
              <a:solidFill>
                <a:schemeClr val="bg1"/>
              </a:solidFill>
            </a:endParaRPr>
          </a:p>
          <a:p>
            <a:pPr marL="236538" indent="0" algn="ctr">
              <a:spcBef>
                <a:spcPts val="2400"/>
              </a:spcBef>
              <a:buNone/>
            </a:pPr>
            <a:r>
              <a:rPr lang="en-US" sz="2000" i="1" dirty="0">
                <a:solidFill>
                  <a:schemeClr val="bg1"/>
                </a:solidFill>
              </a:rPr>
              <a:t>2525 Cabot Drive, 3</a:t>
            </a:r>
            <a:r>
              <a:rPr lang="en-US" sz="2000" i="1" baseline="30000" dirty="0">
                <a:solidFill>
                  <a:schemeClr val="bg1"/>
                </a:solidFill>
              </a:rPr>
              <a:t>rd</a:t>
            </a:r>
            <a:r>
              <a:rPr lang="en-US" sz="2000" i="1" dirty="0">
                <a:solidFill>
                  <a:schemeClr val="bg1"/>
                </a:solidFill>
              </a:rPr>
              <a:t> Floor Lisle, IL 60532</a:t>
            </a:r>
          </a:p>
          <a:p>
            <a:pPr marL="236538" indent="0" algn="ctr">
              <a:spcBef>
                <a:spcPts val="2400"/>
              </a:spcBef>
              <a:buNone/>
            </a:pPr>
            <a:r>
              <a:rPr lang="en-US" sz="2000" i="1" dirty="0">
                <a:solidFill>
                  <a:schemeClr val="bg1"/>
                </a:solidFill>
              </a:rPr>
              <a:t>www.worknetdupage.org</a:t>
            </a:r>
          </a:p>
          <a:p>
            <a:pPr marL="236538" indent="0" algn="ctr">
              <a:spcBef>
                <a:spcPts val="2400"/>
              </a:spcBef>
              <a:buNone/>
            </a:pPr>
            <a:endParaRPr lang="en-US" sz="2000" i="1" dirty="0">
              <a:solidFill>
                <a:schemeClr val="accent5"/>
              </a:solidFill>
            </a:endParaRPr>
          </a:p>
          <a:p>
            <a:pPr marL="236538" indent="0" algn="ctr">
              <a:spcBef>
                <a:spcPts val="2400"/>
              </a:spcBef>
              <a:buNone/>
            </a:pPr>
            <a:endParaRPr lang="en-US" sz="2000" i="1" dirty="0">
              <a:solidFill>
                <a:schemeClr val="accent5"/>
              </a:solidFill>
            </a:endParaRPr>
          </a:p>
          <a:p>
            <a:pPr marL="236538" indent="0" algn="ctr">
              <a:spcBef>
                <a:spcPts val="2400"/>
              </a:spcBef>
              <a:buNone/>
            </a:pPr>
            <a:endParaRPr lang="en-US" sz="2000" i="1" dirty="0">
              <a:solidFill>
                <a:schemeClr val="accent5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39" y="1192361"/>
            <a:ext cx="3347194" cy="49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B1F19-F047-4EE8-A6F5-9677DE76D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4" y="2971800"/>
            <a:ext cx="3120923" cy="12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00200"/>
            <a:ext cx="82296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workNet DuPage Career Center – Lisle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Susi Pihera</a:t>
            </a:r>
          </a:p>
          <a:p>
            <a:r>
              <a:rPr lang="en-US" sz="2200" dirty="0">
                <a:solidFill>
                  <a:schemeClr val="bg1"/>
                </a:solidFill>
                <a:cs typeface="Arial" panose="020B0604020202020204" pitchFamily="34" charset="0"/>
              </a:rPr>
              <a:t>630-955-2041 or spihera@worknetdupage.org</a:t>
            </a:r>
          </a:p>
          <a:p>
            <a:r>
              <a:rPr lang="en-US" sz="2200" dirty="0">
                <a:solidFill>
                  <a:schemeClr val="bg1"/>
                </a:solidFill>
                <a:cs typeface="Arial" panose="020B0604020202020204" pitchFamily="34" charset="0"/>
              </a:rPr>
              <a:t>www.worknetdupage.org</a:t>
            </a:r>
          </a:p>
          <a:p>
            <a:endParaRPr lang="en-US" sz="2200" u="sng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Illinois Department of Employment Security</a:t>
            </a:r>
          </a:p>
          <a:p>
            <a:r>
              <a:rPr lang="en-US" sz="2200" dirty="0">
                <a:solidFill>
                  <a:schemeClr val="bg1"/>
                </a:solidFill>
                <a:cs typeface="Arial" panose="020B0604020202020204" pitchFamily="34" charset="0"/>
              </a:rPr>
              <a:t>2 Smoke Tree Plaza, North Aurora, IL 60542</a:t>
            </a:r>
          </a:p>
          <a:p>
            <a:r>
              <a:rPr lang="en-US" sz="2200" dirty="0">
                <a:solidFill>
                  <a:schemeClr val="bg1"/>
                </a:solidFill>
                <a:cs typeface="Arial" panose="020B0604020202020204" pitchFamily="34" charset="0"/>
              </a:rPr>
              <a:t>Call Center: 1-800-244-5631</a:t>
            </a:r>
          </a:p>
          <a:p>
            <a:endParaRPr lang="en-US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 DuPage -DuPage County Health Department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Robin Lavender 630-221-7049 or robin.lavender@dupagehealth.org</a:t>
            </a:r>
          </a:p>
          <a:p>
            <a:endParaRPr lang="en-US" sz="2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DOL Employee Benefits Security Administration</a:t>
            </a:r>
          </a:p>
          <a:p>
            <a:r>
              <a:rPr lang="en-US" sz="2200" dirty="0">
                <a:solidFill>
                  <a:schemeClr val="bg1"/>
                </a:solidFill>
              </a:rPr>
              <a:t>1-866-444-3272 or www.askebsa.dol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838200"/>
            <a:ext cx="6553200" cy="1228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220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3400"/>
            <a:ext cx="5523600" cy="1711801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14400" y="3869225"/>
            <a:ext cx="7315200" cy="2226775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Partner agencies</a:t>
            </a:r>
          </a:p>
          <a:p>
            <a:pPr algn="l"/>
            <a:endParaRPr lang="en-US" sz="4000" b="1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DuPage County Workforce Development Division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Illinois Department of Employment Security (IDES)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College of DuPage (COD)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Illinois Department of Human Services (DHS) &amp; Division of Rehabilitation Services (DRS)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61772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987" y="2334365"/>
            <a:ext cx="8317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cs typeface="Arial" panose="020B0604020202020204" pitchFamily="34" charset="0"/>
              </a:rPr>
              <a:t>From entry to executive levels we help people get back to work.</a:t>
            </a:r>
          </a:p>
          <a:p>
            <a:pPr algn="ctr"/>
            <a:endParaRPr lang="en-US" sz="2400" b="1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i="1" dirty="0">
                <a:solidFill>
                  <a:srgbClr val="FFC000"/>
                </a:solidFill>
                <a:cs typeface="Arial" panose="020B0604020202020204" pitchFamily="34" charset="0"/>
              </a:rPr>
              <a:t>Discover the array of services we offer!</a:t>
            </a:r>
          </a:p>
        </p:txBody>
      </p:sp>
    </p:spTree>
    <p:extLst>
      <p:ext uri="{BB962C8B-B14F-4D97-AF65-F5344CB8AC3E}">
        <p14:creationId xmlns:p14="http://schemas.microsoft.com/office/powerpoint/2010/main" val="37061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931F03-BD0D-4458-B082-E96ED3A96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356746"/>
            <a:ext cx="1956114" cy="2117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7646F-6523-4061-9621-479274B879F9}"/>
              </a:ext>
            </a:extLst>
          </p:cNvPr>
          <p:cNvSpPr txBox="1"/>
          <p:nvPr/>
        </p:nvSpPr>
        <p:spPr>
          <a:xfrm>
            <a:off x="628031" y="1654258"/>
            <a:ext cx="737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 Rely on 1 method in job search; submitting online applications and waiting for an employer’s response.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B14EE-780E-4A55-8F36-1ECA6C2B7293}"/>
              </a:ext>
            </a:extLst>
          </p:cNvPr>
          <p:cNvSpPr txBox="1"/>
          <p:nvPr/>
        </p:nvSpPr>
        <p:spPr>
          <a:xfrm>
            <a:off x="1016184" y="2368027"/>
            <a:ext cx="750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Less than 20% of job seekers are hired as unknown applicants</a:t>
            </a:r>
          </a:p>
          <a:p>
            <a:r>
              <a:rPr lang="en-US" dirty="0">
                <a:solidFill>
                  <a:srgbClr val="FFC000"/>
                </a:solidFill>
              </a:rPr>
              <a:t>       (applications received online).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A1E5B-5054-4AB7-8FA6-7380E9A944F1}"/>
              </a:ext>
            </a:extLst>
          </p:cNvPr>
          <p:cNvSpPr txBox="1"/>
          <p:nvPr/>
        </p:nvSpPr>
        <p:spPr>
          <a:xfrm>
            <a:off x="572588" y="314923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2. Neglect their networks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FE860-6FD5-4558-A116-F5BCEE8A421B}"/>
              </a:ext>
            </a:extLst>
          </p:cNvPr>
          <p:cNvSpPr txBox="1"/>
          <p:nvPr/>
        </p:nvSpPr>
        <p:spPr>
          <a:xfrm>
            <a:off x="1032202" y="3570817"/>
            <a:ext cx="805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80% of job seekers hired are known candidates.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Identify your network circle and connect with people to learn about new</a:t>
            </a:r>
          </a:p>
          <a:p>
            <a:r>
              <a:rPr lang="en-US" dirty="0">
                <a:solidFill>
                  <a:srgbClr val="FFC000"/>
                </a:solidFill>
              </a:rPr>
              <a:t>      opportunities.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7FEB1-4960-4D39-A4B9-DE3FA142404C}"/>
              </a:ext>
            </a:extLst>
          </p:cNvPr>
          <p:cNvSpPr txBox="1"/>
          <p:nvPr/>
        </p:nvSpPr>
        <p:spPr>
          <a:xfrm>
            <a:off x="628031" y="4697145"/>
            <a:ext cx="564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3. Forget to customize resume for the specific job posting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BF98E-0B3C-4F42-9B29-9BEA08D14E4D}"/>
              </a:ext>
            </a:extLst>
          </p:cNvPr>
          <p:cNvSpPr txBox="1"/>
          <p:nvPr/>
        </p:nvSpPr>
        <p:spPr>
          <a:xfrm>
            <a:off x="1034379" y="5236644"/>
            <a:ext cx="5713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One must customize their resume for keyword matches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Show achievements that are relevant to the job posting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AD15E2-EDA9-429C-8E8D-B24EF8B13E86}"/>
              </a:ext>
            </a:extLst>
          </p:cNvPr>
          <p:cNvSpPr txBox="1">
            <a:spLocks/>
          </p:cNvSpPr>
          <p:nvPr/>
        </p:nvSpPr>
        <p:spPr>
          <a:xfrm>
            <a:off x="537754" y="212000"/>
            <a:ext cx="8068491" cy="119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C000"/>
                </a:solidFill>
                <a:latin typeface="+mn-lt"/>
              </a:rPr>
              <a:t>Don’t do what others do…</a:t>
            </a:r>
          </a:p>
          <a:p>
            <a:endParaRPr lang="en-US" b="1" dirty="0">
              <a:solidFill>
                <a:srgbClr val="FFC000"/>
              </a:solidFill>
              <a:latin typeface="+mn-lt"/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  <a:latin typeface="+mn-lt"/>
              </a:rPr>
              <a:t>Top Mistakes 90% of Job Seekers Make</a:t>
            </a:r>
          </a:p>
        </p:txBody>
      </p:sp>
    </p:spTree>
    <p:extLst>
      <p:ext uri="{BB962C8B-B14F-4D97-AF65-F5344CB8AC3E}">
        <p14:creationId xmlns:p14="http://schemas.microsoft.com/office/powerpoint/2010/main" val="373706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52C537-D498-42AF-8D75-0B4E5A077046}"/>
              </a:ext>
            </a:extLst>
          </p:cNvPr>
          <p:cNvSpPr txBox="1"/>
          <p:nvPr/>
        </p:nvSpPr>
        <p:spPr>
          <a:xfrm>
            <a:off x="459377" y="1613511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4. Fail to research companies before job interviews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A3351-90EE-49A5-9A77-C0D376989777}"/>
              </a:ext>
            </a:extLst>
          </p:cNvPr>
          <p:cNvSpPr txBox="1"/>
          <p:nvPr/>
        </p:nvSpPr>
        <p:spPr>
          <a:xfrm>
            <a:off x="885429" y="1976173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Research the company!  Ask informative questions &amp; shows desire and interest in the job.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B2940-55A9-4E6F-B3B9-FF8C36C3E666}"/>
              </a:ext>
            </a:extLst>
          </p:cNvPr>
          <p:cNvSpPr txBox="1"/>
          <p:nvPr/>
        </p:nvSpPr>
        <p:spPr>
          <a:xfrm>
            <a:off x="459377" y="2788504"/>
            <a:ext cx="508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5. Let the employers drive the job search.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BF60D-53C8-4A14-8FB1-B63A6B789DC6}"/>
              </a:ext>
            </a:extLst>
          </p:cNvPr>
          <p:cNvSpPr txBox="1"/>
          <p:nvPr/>
        </p:nvSpPr>
        <p:spPr>
          <a:xfrm>
            <a:off x="826423" y="3204444"/>
            <a:ext cx="777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Be proactive seeking new opportunities which may lead to multiple job offers.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Do not stop actively looking for work until you started a new job.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6A5F9-775E-411C-A209-3A93D33A505F}"/>
              </a:ext>
            </a:extLst>
          </p:cNvPr>
          <p:cNvSpPr txBox="1"/>
          <p:nvPr/>
        </p:nvSpPr>
        <p:spPr>
          <a:xfrm>
            <a:off x="523480" y="4009185"/>
            <a:ext cx="78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6. Begin job hunting without an understanding of skills, strengths,                     accomplishments and value in the job market.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709DA-5322-44FB-8180-C32E59D2CDFF}"/>
              </a:ext>
            </a:extLst>
          </p:cNvPr>
          <p:cNvSpPr txBox="1"/>
          <p:nvPr/>
        </p:nvSpPr>
        <p:spPr>
          <a:xfrm>
            <a:off x="942975" y="4725982"/>
            <a:ext cx="4392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Identify your: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Skills	&amp; strengths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Functional/transferable skills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Achievements &amp; accomplishments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Know your salary &amp; benefit requirements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DE0F7-C622-4428-AFE0-2B3B1337A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478151"/>
            <a:ext cx="1981623" cy="214632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3671EDB-0556-44FD-B8E0-437DCFC461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8164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C000"/>
                </a:solidFill>
                <a:latin typeface="+mn-lt"/>
              </a:rPr>
              <a:t>Don’t do what others do…</a:t>
            </a:r>
          </a:p>
          <a:p>
            <a:endParaRPr lang="en-US" sz="1100" b="1" dirty="0">
              <a:solidFill>
                <a:srgbClr val="FFC000"/>
              </a:solidFill>
              <a:latin typeface="+mn-lt"/>
            </a:endParaRPr>
          </a:p>
          <a:p>
            <a:pPr algn="ctr"/>
            <a:r>
              <a:rPr lang="en-US" sz="3000" b="1" dirty="0">
                <a:solidFill>
                  <a:srgbClr val="FFC000"/>
                </a:solidFill>
                <a:latin typeface="+mn-lt"/>
              </a:rPr>
              <a:t>Top Mistakes 90% of Job Seekers Make</a:t>
            </a:r>
          </a:p>
        </p:txBody>
      </p:sp>
    </p:spTree>
    <p:extLst>
      <p:ext uri="{BB962C8B-B14F-4D97-AF65-F5344CB8AC3E}">
        <p14:creationId xmlns:p14="http://schemas.microsoft.com/office/powerpoint/2010/main" val="281372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B2630-571F-4821-B825-9046541A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21" y="0"/>
            <a:ext cx="6096000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9A765-596F-42AD-A2A3-96AC9515238D}"/>
              </a:ext>
            </a:extLst>
          </p:cNvPr>
          <p:cNvSpPr txBox="1"/>
          <p:nvPr/>
        </p:nvSpPr>
        <p:spPr>
          <a:xfrm>
            <a:off x="618318" y="3791715"/>
            <a:ext cx="75844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Self-assessment </a:t>
            </a:r>
            <a:r>
              <a:rPr lang="en-US" sz="32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Wingdings 3" panose="05040102010807070707" pitchFamily="18" charset="2"/>
              </a:rPr>
              <a:t>a</a:t>
            </a:r>
            <a:r>
              <a:rPr lang="en-US" sz="3200" b="1" i="1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 Resume </a:t>
            </a:r>
            <a:r>
              <a:rPr lang="en-US" sz="32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Wingdings 3" panose="05040102010807070707" pitchFamily="18" charset="2"/>
              </a:rPr>
              <a:t>a</a:t>
            </a:r>
            <a:r>
              <a:rPr lang="en-US" sz="3200" b="1" i="1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 Interview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=  Job Offer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  <a:p>
            <a:pPr lvl="0" algn="ctr" defTabSz="685800">
              <a:defRPr/>
            </a:pPr>
            <a:r>
              <a:rPr 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Learn how to play the game!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94AD3-1538-4D65-A818-2352EC8D18E2}"/>
              </a:ext>
            </a:extLst>
          </p:cNvPr>
          <p:cNvSpPr txBox="1"/>
          <p:nvPr/>
        </p:nvSpPr>
        <p:spPr>
          <a:xfrm>
            <a:off x="2781298" y="2514600"/>
            <a:ext cx="358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game has evolved!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B52BB-C043-41E1-965E-14CBD0DC6390}"/>
              </a:ext>
            </a:extLst>
          </p:cNvPr>
          <p:cNvSpPr/>
          <p:nvPr/>
        </p:nvSpPr>
        <p:spPr>
          <a:xfrm>
            <a:off x="779796" y="5959042"/>
            <a:ext cx="7584405" cy="523220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Let’s talk how                     can help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4D5C4-954E-4035-8D90-4D214CA3C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78" y="5931067"/>
            <a:ext cx="150584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34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3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E2995232B444AAB6157EDEECAC17B" ma:contentTypeVersion="28" ma:contentTypeDescription="Create a new document." ma:contentTypeScope="" ma:versionID="1f2e27e864f45066583ea3dd8cfbde85">
  <xsd:schema xmlns:xsd="http://www.w3.org/2001/XMLSchema" xmlns:xs="http://www.w3.org/2001/XMLSchema" xmlns:p="http://schemas.microsoft.com/office/2006/metadata/properties" xmlns:ns2="9352c220-c5aa-4176-b310-478a54cdcce0" xmlns:ns3="6e83a1a5-9dab-4521-85db-ea3c8196acb3" targetNamespace="http://schemas.microsoft.com/office/2006/metadata/properties" ma:root="true" ma:fieldsID="31a7c4638e4cd31596af6477553450d1" ns2:_="" ns3:_="">
    <xsd:import namespace="9352c220-c5aa-4176-b310-478a54cdcce0"/>
    <xsd:import namespace="6e83a1a5-9dab-4521-85db-ea3c8196acb3"/>
    <xsd:element name="properties">
      <xsd:complexType>
        <xsd:sequence>
          <xsd:element name="documentManagement">
            <xsd:complexType>
              <xsd:all>
                <xsd:element ref="ns2:Description0"/>
                <xsd:element ref="ns2:MainCategory"/>
                <xsd:element ref="ns2:SubCategory"/>
                <xsd:element ref="ns2:Audience" minOccurs="0"/>
                <xsd:element ref="ns2:SubAudience" minOccurs="0"/>
                <xsd:element ref="ns2:SkillLevel" minOccurs="0"/>
                <xsd:element ref="ns2:GradeLevel" minOccurs="0"/>
                <xsd:element ref="ns2:Language"/>
                <xsd:element ref="ns2:DocumentType" minOccurs="0"/>
                <xsd:element ref="ns2:Site" minOccurs="0"/>
                <xsd:element ref="ns3:TaxCatchAll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2c220-c5aa-4176-b310-478a54cdcce0" elementFormDefault="qualified">
    <xsd:import namespace="http://schemas.microsoft.com/office/2006/documentManagement/types"/>
    <xsd:import namespace="http://schemas.microsoft.com/office/infopath/2007/PartnerControls"/>
    <xsd:element name="Description0" ma:index="8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MainCategory" ma:index="9" ma:displayName="MainCategory" ma:list="{c7896206-7b65-404d-ae21-b02c4b29aea2}" ma:internalName="MainCategory" ma:readOnly="false" ma:showField="Title" ma:web="6e83a1a5-9dab-4521-85db-ea3c8196acb3">
      <xsd:simpleType>
        <xsd:restriction base="dms:Lookup"/>
      </xsd:simpleType>
    </xsd:element>
    <xsd:element name="SubCategory" ma:index="10" ma:displayName="SubCategory" ma:list="{2201361c-1d54-4276-95f0-f2ea81323aa2}" ma:internalName="SubCategory" ma:readOnly="false" ma:showField="Title" ma:web="6e83a1a5-9dab-4521-85db-ea3c8196acb3">
      <xsd:simpleType>
        <xsd:restriction base="dms:Lookup"/>
      </xsd:simpleType>
    </xsd:element>
    <xsd:element name="Audience" ma:index="11" nillable="true" ma:displayName="Audience" ma:list="{4b1c6106-8d5f-4a38-b368-5f452bed3ee8}" ma:internalName="Audience" ma:readOnly="false" ma:showField="Title" ma:web="6e83a1a5-9dab-4521-85db-ea3c8196acb3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bAudience" ma:index="12" nillable="true" ma:displayName="SubAudience" ma:list="{60e689b0-3baf-46ef-b31e-b9aaee200c6d}" ma:internalName="SubAudienc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killLevel" ma:index="13" nillable="true" ma:displayName="SkillLevel" ma:internalName="Skill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Levels"/>
                    <xsd:enumeration value="Minimal skill level"/>
                    <xsd:enumeration value="Intermediate skill level"/>
                    <xsd:enumeration value="Technical skill level"/>
                  </xsd:restriction>
                </xsd:simpleType>
              </xsd:element>
            </xsd:sequence>
          </xsd:extension>
        </xsd:complexContent>
      </xsd:complexType>
    </xsd:element>
    <xsd:element name="GradeLevel" ma:index="14" nillable="true" ma:displayName="GradeLevel" ma:internalName="Grade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7-8 Middle School"/>
                    <xsd:enumeration value="9-12 High School"/>
                    <xsd:enumeration value="&gt;12 Postsecondary"/>
                  </xsd:restriction>
                </xsd:simpleType>
              </xsd:element>
            </xsd:sequence>
          </xsd:extension>
        </xsd:complexContent>
      </xsd:complexType>
    </xsd:element>
    <xsd:element name="Language" ma:index="15" ma:displayName="Language" ma:default="English" ma:format="Dropdown" ma:internalName="Language" ma:readOnly="false">
      <xsd:simpleType>
        <xsd:restriction base="dms:Choice">
          <xsd:enumeration value="Arabic"/>
          <xsd:enumeration value="Chinese"/>
          <xsd:enumeration value="English"/>
          <xsd:enumeration value="Polish"/>
          <xsd:enumeration value="Spanish"/>
          <xsd:enumeration value="Other"/>
        </xsd:restriction>
      </xsd:simpleType>
    </xsd:element>
    <xsd:element name="DocumentType" ma:index="16" nillable="true" ma:displayName="DocumentType" ma:internalName="DocumentType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urriculum"/>
                    <xsd:enumeration value="Forms"/>
                    <xsd:enumeration value="Flyers"/>
                    <xsd:enumeration value="Guides"/>
                    <xsd:enumeration value="Images/Icons"/>
                    <xsd:enumeration value="Infographics"/>
                    <xsd:enumeration value="Informational"/>
                    <xsd:enumeration value="Instructions"/>
                    <xsd:enumeration value="Marketing/Outreach"/>
                    <xsd:enumeration value="Presentations"/>
                    <xsd:enumeration value="Report"/>
                    <xsd:enumeration value="Worksheets"/>
                  </xsd:restriction>
                </xsd:simpleType>
              </xsd:element>
            </xsd:sequence>
          </xsd:extension>
        </xsd:complexContent>
      </xsd:complexType>
    </xsd:element>
    <xsd:element name="Site" ma:index="17" nillable="true" ma:displayName="Site" ma:list="{cf69f43f-b565-45cb-9f11-9d848faecc07}" ma:internalName="Sit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3a1a5-9dab-4521-85db-ea3c8196acb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79118d-4af0-4af8-96a4-605c4274c427}" ma:internalName="TaxCatchAll" ma:showField="CatchAllData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inCategory xmlns="9352c220-c5aa-4176-b310-478a54cdcce0">3</MainCategory>
    <Site xmlns="9352c220-c5aa-4176-b310-478a54cdcce0"/>
    <SubCategory xmlns="9352c220-c5aa-4176-b310-478a54cdcce0">42</SubCategory>
    <SkillLevel xmlns="9352c220-c5aa-4176-b310-478a54cdcce0">
      <Value>All Levels</Value>
    </SkillLevel>
    <Audience xmlns="9352c220-c5aa-4176-b310-478a54cdcce0">
      <Value>1</Value>
    </Audience>
    <TaxKeywordTaxHTField xmlns="6e83a1a5-9dab-4521-85db-ea3c8196acb3">
      <Terms xmlns="http://schemas.microsoft.com/office/infopath/2007/PartnerControls"/>
    </TaxKeywordTaxHTField>
    <SubAudience xmlns="9352c220-c5aa-4176-b310-478a54cdcce0">
      <Value>1</Value>
    </SubAudience>
    <Language xmlns="9352c220-c5aa-4176-b310-478a54cdcce0">English</Language>
    <DocumentType xmlns="9352c220-c5aa-4176-b310-478a54cdcce0">
      <Value>Informational</Value>
    </DocumentType>
    <TaxCatchAll xmlns="6e83a1a5-9dab-4521-85db-ea3c8196acb3"/>
    <Description0 xmlns="9352c220-c5aa-4176-b310-478a54cdcce0">PPT - [ALL] Eddie Bauer RRU - 4.08.20</Description0>
    <GradeLevel xmlns="9352c220-c5aa-4176-b310-478a54cdcce0">
      <Value>&gt;12 Postsecondary</Value>
    </GradeLevel>
  </documentManagement>
</p:properties>
</file>

<file path=customXml/itemProps1.xml><?xml version="1.0" encoding="utf-8"?>
<ds:datastoreItem xmlns:ds="http://schemas.openxmlformats.org/officeDocument/2006/customXml" ds:itemID="{CDBFAFF0-B286-439F-AFE1-B7748EF76DE1}"/>
</file>

<file path=customXml/itemProps2.xml><?xml version="1.0" encoding="utf-8"?>
<ds:datastoreItem xmlns:ds="http://schemas.openxmlformats.org/officeDocument/2006/customXml" ds:itemID="{B7C865F3-2B62-450F-8797-24AD6FF43BB0}"/>
</file>

<file path=customXml/itemProps3.xml><?xml version="1.0" encoding="utf-8"?>
<ds:datastoreItem xmlns:ds="http://schemas.openxmlformats.org/officeDocument/2006/customXml" ds:itemID="{0B57B720-8CB2-4436-98B7-7FB1AEB0450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14811</TotalTime>
  <Words>2462</Words>
  <Application>Microsoft Office PowerPoint</Application>
  <PresentationFormat>On-screen Show (4:3)</PresentationFormat>
  <Paragraphs>412</Paragraphs>
  <Slides>50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Arial</vt:lpstr>
      <vt:lpstr>Calibri</vt:lpstr>
      <vt:lpstr>Calibri Light</vt:lpstr>
      <vt:lpstr>Helvetica</vt:lpstr>
      <vt:lpstr>Ink Free</vt:lpstr>
      <vt:lpstr>MV Boli</vt:lpstr>
      <vt:lpstr>Wingdings</vt:lpstr>
      <vt:lpstr>Wingdings 3</vt:lpstr>
      <vt:lpstr>1_Office Theme</vt:lpstr>
      <vt:lpstr>Office Theme</vt:lpstr>
      <vt:lpstr>3_Office Theme</vt:lpstr>
      <vt:lpstr>7_Office Theme</vt:lpstr>
      <vt:lpstr>4_Office Theme</vt:lpstr>
      <vt:lpstr>5_Office Theme</vt:lpstr>
      <vt:lpstr>6_Office Theme</vt:lpstr>
      <vt:lpstr>2_Office Theme</vt:lpstr>
      <vt:lpstr>Next  Steps</vt:lpstr>
      <vt:lpstr>PowerPoint Presentation</vt:lpstr>
      <vt:lpstr>Our goal is to help you get back to work!</vt:lpstr>
      <vt:lpstr>Find an American Job Center anywhere in the U.S.  www.careeronestop.org</vt:lpstr>
      <vt:lpstr>You have customer choice on where to access services </vt:lpstr>
      <vt:lpstr>PowerPoint Presentation</vt:lpstr>
      <vt:lpstr>PowerPoint Presentation</vt:lpstr>
      <vt:lpstr>Don’t do what others do…  Top Mistakes 90% of Job Seekers Make</vt:lpstr>
      <vt:lpstr>PowerPoint Presentation</vt:lpstr>
      <vt:lpstr>PowerPoint Presentation</vt:lpstr>
      <vt:lpstr>Career Services - ONE-ON-ONE                                                   ASSISTANCE</vt:lpstr>
      <vt:lpstr>PowerPoint Presentation</vt:lpstr>
      <vt:lpstr>PowerPoint Presentation</vt:lpstr>
      <vt:lpstr>PowerPoint Presentation</vt:lpstr>
      <vt:lpstr>PowerPoint Presentation</vt:lpstr>
      <vt:lpstr>IT Training Opportunities</vt:lpstr>
      <vt:lpstr>Resources for laid off workers  WIOA approved training programs &amp; providers  Other job seeker resources</vt:lpstr>
      <vt:lpstr>PowerPoint Presentation</vt:lpstr>
      <vt:lpstr>PowerPoint Presentation</vt:lpstr>
      <vt:lpstr>U.S. Department of Labor  Employee Benefits Security Administration </vt:lpstr>
      <vt:lpstr>COBRA</vt:lpstr>
      <vt:lpstr>HIPAA Special Enrollment</vt:lpstr>
      <vt:lpstr>PowerPoint Presentation</vt:lpstr>
      <vt:lpstr>PowerPoint Presentation</vt:lpstr>
      <vt:lpstr>What options do I have regarding my retirement benefits?</vt:lpstr>
      <vt:lpstr>Illinois Dept. of Employment Security</vt:lpstr>
      <vt:lpstr>PowerPoint Presentation</vt:lpstr>
      <vt:lpstr>Online Filing Schedule</vt:lpstr>
      <vt:lpstr>PowerPoint Presentation</vt:lpstr>
      <vt:lpstr>PowerPoint Presentation</vt:lpstr>
      <vt:lpstr>Illinois Dept. of Employment Security</vt:lpstr>
      <vt:lpstr>UI Findings Letter</vt:lpstr>
      <vt:lpstr>Important Information on YOUR Findings Letter</vt:lpstr>
      <vt:lpstr>To receive UI benefits, you must certify</vt:lpstr>
      <vt:lpstr>Certify via the telephone</vt:lpstr>
      <vt:lpstr>How earnings affect your UI benefits?</vt:lpstr>
      <vt:lpstr>Important  Print/save YOUR Claim Summary page</vt:lpstr>
      <vt:lpstr>PowerPoint Presentation</vt:lpstr>
      <vt:lpstr>PowerPoint Presentation</vt:lpstr>
      <vt:lpstr>Illinois JobLink -  Resume</vt:lpstr>
      <vt:lpstr>Searching for a Job!</vt:lpstr>
      <vt:lpstr>PowerPoint Presentation</vt:lpstr>
      <vt:lpstr>View your Illinois JobLink work search record</vt:lpstr>
      <vt:lpstr>Illinois JobLink work searches are autogenerated</vt:lpstr>
      <vt:lpstr>Record work search activity for jobs outside of Illinois JobLink</vt:lpstr>
      <vt:lpstr>PowerPoint Presentation</vt:lpstr>
      <vt:lpstr>PowerPoint Presentation</vt:lpstr>
      <vt:lpstr>PowerPoint Presentation</vt:lpstr>
      <vt:lpstr>How do I know my registration is complete?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- [ALL] Eddie Bauer RRU - 4.08.20</dc:title>
  <dc:creator>Susi Pihera</dc:creator>
  <cp:keywords/>
  <cp:lastModifiedBy>Susi Pihera</cp:lastModifiedBy>
  <cp:revision>748</cp:revision>
  <cp:lastPrinted>2019-05-02T15:00:53Z</cp:lastPrinted>
  <dcterms:created xsi:type="dcterms:W3CDTF">2013-10-29T14:49:42Z</dcterms:created>
  <dcterms:modified xsi:type="dcterms:W3CDTF">2020-04-07T21:56:22Z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0x010100BF6E2995232B444AAB6157EDEECAC17B</vt:lpwstr>
  </property>
  <property fmtid="{D5CDD505-2E9C-101B-9397-08002B2CF9AE}" pid="3" name="TaxKeyword">
    <vt:lpwstr/>
  </property>
</Properties>
</file>